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39"/>
  </p:notesMasterIdLst>
  <p:sldIdLst>
    <p:sldId id="272" r:id="rId2"/>
    <p:sldId id="257" r:id="rId3"/>
    <p:sldId id="275" r:id="rId4"/>
    <p:sldId id="258" r:id="rId5"/>
    <p:sldId id="276" r:id="rId6"/>
    <p:sldId id="259" r:id="rId7"/>
    <p:sldId id="277" r:id="rId8"/>
    <p:sldId id="262" r:id="rId9"/>
    <p:sldId id="278" r:id="rId10"/>
    <p:sldId id="264" r:id="rId11"/>
    <p:sldId id="279" r:id="rId12"/>
    <p:sldId id="260" r:id="rId13"/>
    <p:sldId id="280" r:id="rId14"/>
    <p:sldId id="261" r:id="rId15"/>
    <p:sldId id="281" r:id="rId16"/>
    <p:sldId id="265" r:id="rId17"/>
    <p:sldId id="282" r:id="rId18"/>
    <p:sldId id="263" r:id="rId19"/>
    <p:sldId id="283" r:id="rId20"/>
    <p:sldId id="271" r:id="rId21"/>
    <p:sldId id="284" r:id="rId22"/>
    <p:sldId id="273" r:id="rId23"/>
    <p:sldId id="285" r:id="rId24"/>
    <p:sldId id="274" r:id="rId25"/>
    <p:sldId id="286" r:id="rId26"/>
    <p:sldId id="266" r:id="rId27"/>
    <p:sldId id="287" r:id="rId28"/>
    <p:sldId id="267" r:id="rId29"/>
    <p:sldId id="288" r:id="rId30"/>
    <p:sldId id="268" r:id="rId31"/>
    <p:sldId id="289" r:id="rId32"/>
    <p:sldId id="269" r:id="rId33"/>
    <p:sldId id="290" r:id="rId34"/>
    <p:sldId id="270" r:id="rId35"/>
    <p:sldId id="292" r:id="rId36"/>
    <p:sldId id="293"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070" autoAdjust="0"/>
  </p:normalViewPr>
  <p:slideViewPr>
    <p:cSldViewPr snapToGrid="0">
      <p:cViewPr varScale="1">
        <p:scale>
          <a:sx n="88" d="100"/>
          <a:sy n="88" d="100"/>
        </p:scale>
        <p:origin x="14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96204-9F9F-4A83-98EC-41D173554FC9}" type="datetimeFigureOut">
              <a:rPr lang="en-US" smtClean="0"/>
              <a:t>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D7B3D-A4EB-4B5A-9576-B861AD875E75}" type="slidenum">
              <a:rPr lang="en-US" smtClean="0"/>
              <a:t>‹#›</a:t>
            </a:fld>
            <a:endParaRPr lang="en-US"/>
          </a:p>
        </p:txBody>
      </p:sp>
    </p:spTree>
    <p:extLst>
      <p:ext uri="{BB962C8B-B14F-4D97-AF65-F5344CB8AC3E}">
        <p14:creationId xmlns:p14="http://schemas.microsoft.com/office/powerpoint/2010/main" val="1550757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Innovative pharma – </a:t>
            </a:r>
            <a:r>
              <a:rPr lang="ru-RU" dirty="0"/>
              <a:t>компании</a:t>
            </a:r>
            <a:r>
              <a:rPr lang="ru-RU" baseline="0" dirty="0"/>
              <a:t> разрабатывающие новые механизмы или соединения</a:t>
            </a:r>
            <a:r>
              <a:rPr lang="en-US" baseline="0" dirty="0"/>
              <a:t> </a:t>
            </a:r>
            <a:r>
              <a:rPr lang="ru-RU" baseline="0" dirty="0"/>
              <a:t>защищённые патентом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pharma</a:t>
            </a:r>
            <a:r>
              <a:rPr lang="ru-RU" dirty="0"/>
              <a:t> – компании которые</a:t>
            </a:r>
            <a:r>
              <a:rPr lang="ru-RU" baseline="0" dirty="0"/>
              <a:t> могут производить женерики</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Biotech –</a:t>
            </a:r>
            <a:r>
              <a:rPr lang="en-US" baseline="0" dirty="0"/>
              <a:t> </a:t>
            </a:r>
            <a:r>
              <a:rPr lang="ru-RU" baseline="0" dirty="0"/>
              <a:t>компании производящии лекарства на основании пептитов, протеинов и антител</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Contract Research and manufacturing - </a:t>
            </a:r>
            <a:r>
              <a:rPr lang="ru-RU" dirty="0"/>
              <a:t>аутсорс</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4</a:t>
            </a:fld>
            <a:endParaRPr lang="en-US"/>
          </a:p>
        </p:txBody>
      </p:sp>
    </p:spTree>
    <p:extLst>
      <p:ext uri="{BB962C8B-B14F-4D97-AF65-F5344CB8AC3E}">
        <p14:creationId xmlns:p14="http://schemas.microsoft.com/office/powerpoint/2010/main" val="3618217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900" kern="1200" dirty="0">
                <a:solidFill>
                  <a:schemeClr val="tx1"/>
                </a:solidFill>
                <a:effectLst/>
                <a:latin typeface="+mn-lt"/>
                <a:ea typeface="+mn-ea"/>
                <a:cs typeface="+mn-cs"/>
              </a:rPr>
              <a:t>Multi-tier application aimed to facilitate the HTS in the pharmaceutical company. Both primary and secondary screening supported: HTS data automated quality control, pattern modeling and correction, curve fitting, publishing of results, various data visualizations.</a:t>
            </a:r>
            <a:endParaRPr lang="en-US" dirty="0"/>
          </a:p>
          <a:p>
            <a:pPr eaLnBrk="1" hangingPunct="1"/>
            <a:r>
              <a:rPr lang="en-US" dirty="0"/>
              <a:t>The HTS data</a:t>
            </a:r>
            <a:r>
              <a:rPr lang="en-US" baseline="0" dirty="0"/>
              <a:t> management system was built for the client to manage their high throughput screening data, and received an internal client's award for scientific software excellence.  It is a high-performance data analysis platform for experiments that produce huge quantities of data.  The system outperforms commercial solutions and is a scalable and versatile enterprise application.  It’s extensible and flexible architecture allows new data processing and calculations.  The client’s satisfaction with the system is high: The program has been continued and expanded, with extension for new user groups: the number of users has increased from ~50 to ~200 and a second server has been set up in Cambridge, MA.</a:t>
            </a:r>
          </a:p>
          <a:p>
            <a:r>
              <a:rPr lang="en-US" sz="1200" b="1" kern="1200" dirty="0">
                <a:solidFill>
                  <a:schemeClr val="tx1"/>
                </a:solidFill>
                <a:effectLst/>
                <a:latin typeface="Times New Roman" pitchFamily="18" charset="0"/>
                <a:ea typeface="ＭＳ Ｐゴシック" pitchFamily="127" charset="-128"/>
                <a:cs typeface="ＭＳ Ｐゴシック" pitchFamily="127" charset="-128"/>
              </a:rPr>
              <a:t>Challenge</a:t>
            </a:r>
            <a:endParaRPr lang="en-US" sz="1100" kern="1200" dirty="0">
              <a:solidFill>
                <a:schemeClr val="tx1"/>
              </a:solidFill>
              <a:effectLst/>
              <a:latin typeface="Times New Roman" pitchFamily="18" charset="0"/>
              <a:ea typeface="ＭＳ Ｐゴシック" pitchFamily="127" charset="-128"/>
              <a:cs typeface="ＭＳ Ｐゴシック" pitchFamily="127" charset="-128"/>
            </a:endParaRPr>
          </a:p>
          <a:p>
            <a:r>
              <a:rPr lang="en-US" sz="1200" kern="1200" dirty="0">
                <a:solidFill>
                  <a:schemeClr val="tx1"/>
                </a:solidFill>
                <a:effectLst/>
                <a:latin typeface="Times New Roman" pitchFamily="18" charset="0"/>
                <a:ea typeface="ＭＳ Ｐゴシック" pitchFamily="127" charset="-128"/>
                <a:cs typeface="ＭＳ Ｐゴシック" pitchFamily="127" charset="-128"/>
              </a:rPr>
              <a:t>The client requested EPAM to implement a streamlined solution for HTS and Profiling data quality assurance, as well as for computation and visualization tasks on large data sets. The client requested a solution that is flexible, can be independently extended, is open with respect to interfaces and technical standards, is modular, and exhibits adequate performance under the current and future data loads. </a:t>
            </a:r>
          </a:p>
          <a:p>
            <a:r>
              <a:rPr lang="en-US" sz="1200" b="1" kern="1200" dirty="0">
                <a:solidFill>
                  <a:schemeClr val="tx1"/>
                </a:solidFill>
                <a:effectLst/>
                <a:latin typeface="Times New Roman" pitchFamily="18" charset="0"/>
                <a:ea typeface="ＭＳ Ｐゴシック" pitchFamily="127" charset="-128"/>
                <a:cs typeface="ＭＳ Ｐゴシック" pitchFamily="127" charset="-128"/>
              </a:rPr>
              <a:t>Solution</a:t>
            </a:r>
            <a:endParaRPr lang="en-US" sz="1100" kern="1200" dirty="0">
              <a:solidFill>
                <a:schemeClr val="tx1"/>
              </a:solidFill>
              <a:effectLst/>
              <a:latin typeface="Times New Roman" pitchFamily="18" charset="0"/>
              <a:ea typeface="ＭＳ Ｐゴシック" pitchFamily="127" charset="-128"/>
              <a:cs typeface="ＭＳ Ｐゴシック" pitchFamily="127" charset="-128"/>
            </a:endParaRPr>
          </a:p>
          <a:p>
            <a:r>
              <a:rPr lang="en-US" sz="1200" kern="1200" dirty="0">
                <a:solidFill>
                  <a:schemeClr val="tx1"/>
                </a:solidFill>
                <a:effectLst/>
                <a:latin typeface="Times New Roman" pitchFamily="18" charset="0"/>
                <a:ea typeface="ＭＳ Ｐゴシック" pitchFamily="127" charset="-128"/>
                <a:cs typeface="ＭＳ Ｐゴシック" pitchFamily="127" charset="-128"/>
              </a:rPr>
              <a:t>EPAM developed an implementation that carries over the best features of the various subsystems, introduces new scalable technologies, and assembles them into a coherent system that can fulfill the future needs of a global screening organization. The application received an internal award within the client’s organization for innovation. EPAM is continuously improving the system’s functionality in close cooperation with the client’s project team.</a:t>
            </a:r>
          </a:p>
          <a:p>
            <a:r>
              <a:rPr lang="en-US" sz="1200" b="1" kern="1200" dirty="0">
                <a:solidFill>
                  <a:schemeClr val="tx1"/>
                </a:solidFill>
                <a:effectLst/>
                <a:latin typeface="Times New Roman" pitchFamily="18" charset="0"/>
                <a:ea typeface="ＭＳ Ｐゴシック" pitchFamily="127" charset="-128"/>
                <a:cs typeface="ＭＳ Ｐゴシック" pitchFamily="127" charset="-128"/>
              </a:rPr>
              <a:t>Usage and Loading</a:t>
            </a:r>
            <a:endParaRPr lang="en-US" sz="1100" kern="1200" dirty="0">
              <a:solidFill>
                <a:schemeClr val="tx1"/>
              </a:solidFill>
              <a:effectLst/>
              <a:latin typeface="Times New Roman" pitchFamily="18" charset="0"/>
              <a:ea typeface="ＭＳ Ｐゴシック" pitchFamily="127" charset="-128"/>
              <a:cs typeface="ＭＳ Ｐゴシック" pitchFamily="127" charset="-128"/>
            </a:endParaRP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2 servers (1 Europe, 1 US)</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Database size: more than 1 TB each.</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Number of users: about 700 worldwide.</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Number of geographical sites: 5 (US, Europe, Asia).</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Number of concurrent users: about 50.</a:t>
            </a:r>
          </a:p>
          <a:p>
            <a:r>
              <a:rPr lang="en-US" sz="1200" b="1" kern="1200" dirty="0">
                <a:solidFill>
                  <a:schemeClr val="tx1"/>
                </a:solidFill>
                <a:effectLst/>
                <a:latin typeface="Times New Roman" pitchFamily="18" charset="0"/>
                <a:ea typeface="ＭＳ Ｐゴシック" pitchFamily="127" charset="-128"/>
                <a:cs typeface="ＭＳ Ｐゴシック" pitchFamily="127" charset="-128"/>
              </a:rPr>
              <a:t>Technologies</a:t>
            </a:r>
            <a:endParaRPr lang="en-US" sz="1100" kern="1200" dirty="0">
              <a:solidFill>
                <a:schemeClr val="tx1"/>
              </a:solidFill>
              <a:effectLst/>
              <a:latin typeface="Times New Roman" pitchFamily="18" charset="0"/>
              <a:ea typeface="ＭＳ Ｐゴシック" pitchFamily="127" charset="-128"/>
              <a:cs typeface="ＭＳ Ｐゴシック" pitchFamily="127" charset="-128"/>
            </a:endParaRP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Server: Java, Apache Tomcat, Spring framework. </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Database: Oracle RAC. </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Clients: C#, </a:t>
            </a:r>
            <a:r>
              <a:rPr lang="en-US" sz="1200" kern="1200" dirty="0" err="1">
                <a:solidFill>
                  <a:schemeClr val="tx1"/>
                </a:solidFill>
                <a:effectLst/>
                <a:latin typeface="Times New Roman" pitchFamily="18" charset="0"/>
                <a:ea typeface="ＭＳ Ｐゴシック" pitchFamily="127" charset="-128"/>
                <a:cs typeface="ＭＳ Ｐゴシック" pitchFamily="127" charset="-128"/>
              </a:rPr>
              <a:t>DevExpress</a:t>
            </a:r>
            <a:r>
              <a:rPr lang="en-US" sz="1200" kern="1200" dirty="0">
                <a:solidFill>
                  <a:schemeClr val="tx1"/>
                </a:solidFill>
                <a:effectLst/>
                <a:latin typeface="Times New Roman" pitchFamily="18" charset="0"/>
                <a:ea typeface="ＭＳ Ｐゴシック" pitchFamily="127" charset="-128"/>
                <a:cs typeface="ＭＳ Ｐゴシック" pitchFamily="127" charset="-128"/>
              </a:rPr>
              <a:t>, </a:t>
            </a:r>
            <a:r>
              <a:rPr lang="en-US" sz="1200" kern="1200" dirty="0" err="1">
                <a:solidFill>
                  <a:schemeClr val="tx1"/>
                </a:solidFill>
                <a:effectLst/>
                <a:latin typeface="Times New Roman" pitchFamily="18" charset="0"/>
                <a:ea typeface="ＭＳ Ｐゴシック" pitchFamily="127" charset="-128"/>
                <a:cs typeface="ＭＳ Ｐゴシック" pitchFamily="127" charset="-128"/>
              </a:rPr>
              <a:t>TeeChart</a:t>
            </a:r>
            <a:r>
              <a:rPr lang="en-US" sz="1200" kern="1200" dirty="0">
                <a:solidFill>
                  <a:schemeClr val="tx1"/>
                </a:solidFill>
                <a:effectLst/>
                <a:latin typeface="Times New Roman" pitchFamily="18" charset="0"/>
                <a:ea typeface="ＭＳ Ｐゴシック" pitchFamily="127" charset="-128"/>
                <a:cs typeface="ＭＳ Ｐゴシック" pitchFamily="127" charset="-128"/>
              </a:rPr>
              <a:t>. </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Client-Server interaction: web service proxy with pluggable protocol, both SOAP and Hessian supported.</a:t>
            </a:r>
          </a:p>
          <a:p>
            <a:r>
              <a:rPr lang="en-US" sz="1200" b="1" kern="1200" dirty="0">
                <a:solidFill>
                  <a:schemeClr val="tx1"/>
                </a:solidFill>
                <a:effectLst/>
                <a:latin typeface="Times New Roman" pitchFamily="18" charset="0"/>
                <a:ea typeface="ＭＳ Ｐゴシック" pitchFamily="127" charset="-128"/>
                <a:cs typeface="ＭＳ Ｐゴシック" pitchFamily="127" charset="-128"/>
              </a:rPr>
              <a:t>Features</a:t>
            </a:r>
            <a:endParaRPr lang="en-US" sz="1100" kern="1200" dirty="0">
              <a:solidFill>
                <a:schemeClr val="tx1"/>
              </a:solidFill>
              <a:effectLst/>
              <a:latin typeface="Times New Roman" pitchFamily="18" charset="0"/>
              <a:ea typeface="ＭＳ Ｐゴシック" pitchFamily="127" charset="-128"/>
              <a:cs typeface="ＭＳ Ｐゴシック" pitchFamily="127" charset="-128"/>
            </a:endParaRP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Definition and configuration of assays, including:</a:t>
            </a:r>
          </a:p>
          <a:p>
            <a:pPr marL="628650" lvl="1" indent="-171450">
              <a:buFont typeface="Courier New" panose="02070309020205020404" pitchFamily="49" charset="0"/>
              <a:buChar char="o"/>
            </a:pPr>
            <a:r>
              <a:rPr lang="en-US" sz="1200" kern="1200" dirty="0">
                <a:solidFill>
                  <a:schemeClr val="tx1"/>
                </a:solidFill>
                <a:effectLst/>
                <a:latin typeface="Times New Roman" pitchFamily="18" charset="0"/>
                <a:ea typeface="ＭＳ Ｐゴシック" pitchFamily="127" charset="-128"/>
                <a:cs typeface="+mn-cs"/>
              </a:rPr>
              <a:t>Core data entry and relationship to research programs.</a:t>
            </a:r>
          </a:p>
          <a:p>
            <a:pPr marL="628650" lvl="1" indent="-171450">
              <a:buFont typeface="Courier New" panose="02070309020205020404" pitchFamily="49" charset="0"/>
              <a:buChar char="o"/>
            </a:pPr>
            <a:r>
              <a:rPr lang="en-US" sz="1200" kern="1200" dirty="0">
                <a:solidFill>
                  <a:schemeClr val="tx1"/>
                </a:solidFill>
                <a:effectLst/>
                <a:latin typeface="Times New Roman" pitchFamily="18" charset="0"/>
                <a:ea typeface="ＭＳ Ｐゴシック" pitchFamily="127" charset="-128"/>
                <a:cs typeface="+mn-cs"/>
              </a:rPr>
              <a:t>Defining assay structure (tests, layers, parameters).</a:t>
            </a:r>
          </a:p>
          <a:p>
            <a:pPr marL="628650" lvl="1" indent="-171450">
              <a:buFont typeface="Courier New" panose="02070309020205020404" pitchFamily="49" charset="0"/>
              <a:buChar char="o"/>
            </a:pPr>
            <a:r>
              <a:rPr lang="en-US" sz="1200" kern="1200" dirty="0">
                <a:solidFill>
                  <a:schemeClr val="tx1"/>
                </a:solidFill>
                <a:effectLst/>
                <a:latin typeface="Times New Roman" pitchFamily="18" charset="0"/>
                <a:ea typeface="ＭＳ Ｐゴシック" pitchFamily="127" charset="-128"/>
                <a:cs typeface="+mn-cs"/>
              </a:rPr>
              <a:t>Setting up the calculation procedure to be conducted (methods, parameters, use of data layers).</a:t>
            </a:r>
          </a:p>
          <a:p>
            <a:pPr marL="628650" lvl="1" indent="-171450">
              <a:buFont typeface="Courier New" panose="02070309020205020404" pitchFamily="49" charset="0"/>
              <a:buChar char="o"/>
            </a:pPr>
            <a:r>
              <a:rPr lang="en-US" sz="1200" kern="1200" dirty="0">
                <a:solidFill>
                  <a:schemeClr val="tx1"/>
                </a:solidFill>
                <a:effectLst/>
                <a:latin typeface="Times New Roman" pitchFamily="18" charset="0"/>
                <a:ea typeface="ＭＳ Ｐゴシック" pitchFamily="127" charset="-128"/>
                <a:cs typeface="+mn-cs"/>
              </a:rPr>
              <a:t>Test and layer specific variable and Quality Control settings (parameters).</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Plate and readout visualization.</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UI with the possibility for a user to work in different modes, which are Assay Configuration, QC Monitoring, Interactive Calculation, and Experiment Management.</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Support for publishing from “operational” database to warehouse.</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Support for reporting and export.</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Calculation methods for primary HTS data processing (data analysis and data reduction), such as pre-transformation, transformation, normalization, pattern modeling, correction, and quality control.</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Various curve-fitting methods for secondary data screening. </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Supporting flags, masks, and annotations to provide “companion” information about the validity, reliability, or the degree of belief that the system or a scientist associates with a particular numerical value.</a:t>
            </a:r>
          </a:p>
          <a:p>
            <a:pPr marL="171450" lvl="0" indent="-171450">
              <a:buFont typeface="Arial" panose="020B0604020202020204" pitchFamily="34" charset="0"/>
              <a:buChar char="•"/>
            </a:pPr>
            <a:r>
              <a:rPr lang="en-US" sz="1200" kern="1200" dirty="0">
                <a:solidFill>
                  <a:schemeClr val="tx1"/>
                </a:solidFill>
                <a:effectLst/>
                <a:latin typeface="Times New Roman" pitchFamily="18" charset="0"/>
                <a:ea typeface="ＭＳ Ｐゴシック" pitchFamily="127" charset="-128"/>
                <a:cs typeface="ＭＳ Ｐゴシック" pitchFamily="127" charset="-128"/>
              </a:rPr>
              <a:t>Scatterplot/</a:t>
            </a:r>
            <a:r>
              <a:rPr lang="en-US" sz="1200" kern="1200" dirty="0" err="1">
                <a:solidFill>
                  <a:schemeClr val="tx1"/>
                </a:solidFill>
                <a:effectLst/>
                <a:latin typeface="Times New Roman" pitchFamily="18" charset="0"/>
                <a:ea typeface="ＭＳ Ｐゴシック" pitchFamily="127" charset="-128"/>
                <a:cs typeface="ＭＳ Ｐゴシック" pitchFamily="127" charset="-128"/>
              </a:rPr>
              <a:t>trendplot</a:t>
            </a:r>
            <a:r>
              <a:rPr lang="en-US" sz="1200" kern="1200" dirty="0">
                <a:solidFill>
                  <a:schemeClr val="tx1"/>
                </a:solidFill>
                <a:effectLst/>
                <a:latin typeface="Times New Roman" pitchFamily="18" charset="0"/>
                <a:ea typeface="ＭＳ Ｐゴシック" pitchFamily="127" charset="-128"/>
                <a:cs typeface="ＭＳ Ｐゴシック" pitchFamily="127" charset="-128"/>
              </a:rPr>
              <a:t> display of summary statistics, QC indicators for the selected plate-/readout group.</a:t>
            </a:r>
          </a:p>
          <a:p>
            <a:pPr marL="171450" lvl="0" indent="-171450">
              <a:buFont typeface="Arial" panose="020B0604020202020204" pitchFamily="34" charset="0"/>
              <a:buChar char="•"/>
            </a:pPr>
            <a:r>
              <a:rPr lang="en-US" sz="1200" kern="1200" dirty="0" err="1">
                <a:solidFill>
                  <a:schemeClr val="tx1"/>
                </a:solidFill>
                <a:effectLst/>
                <a:latin typeface="Times New Roman" pitchFamily="18" charset="0"/>
                <a:ea typeface="ＭＳ Ｐゴシック" pitchFamily="127" charset="-128"/>
                <a:cs typeface="ＭＳ Ｐゴシック" pitchFamily="127" charset="-128"/>
              </a:rPr>
              <a:t>Heatmap</a:t>
            </a:r>
            <a:r>
              <a:rPr lang="en-US" sz="1200" kern="1200" dirty="0">
                <a:solidFill>
                  <a:schemeClr val="tx1"/>
                </a:solidFill>
                <a:effectLst/>
                <a:latin typeface="Times New Roman" pitchFamily="18" charset="0"/>
                <a:ea typeface="ＭＳ Ｐゴシック" pitchFamily="127" charset="-128"/>
                <a:cs typeface="ＭＳ Ｐゴシック" pitchFamily="127" charset="-128"/>
              </a:rPr>
              <a:t> displays of the readout values of the plates/readouts.</a:t>
            </a:r>
          </a:p>
          <a:p>
            <a:pPr marL="171450" indent="-171450" eaLnBrk="1" hangingPunct="1">
              <a:buFont typeface="Arial" panose="020B0604020202020204" pitchFamily="34" charset="0"/>
              <a:buChar char="•"/>
            </a:pPr>
            <a:endParaRPr lang="ru-RU" dirty="0"/>
          </a:p>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5457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2410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 external ventricular drain (EVD), also known as a </a:t>
            </a:r>
            <a:r>
              <a:rPr lang="en-US" dirty="0" err="1"/>
              <a:t>ventriculostomy</a:t>
            </a:r>
            <a:r>
              <a:rPr lang="en-US" dirty="0"/>
              <a:t> or an intra-ventricular catheter (IVC), is a device used in neurosurgery that monitors and/or relieves raised intracranial pressure (ICP) and hydrocephalus when the normal flow of cerebrospinal fluid (CSF) around the brain is obstructed.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Trebuchet MS" panose="020B0603020202020204" pitchFamily="34" charset="0"/>
                <a:ea typeface="Times New Roman" panose="02020603050405020304" pitchFamily="18" charset="0"/>
                <a:cs typeface="Times New Roman" panose="02020603050405020304" pitchFamily="18" charset="0"/>
              </a:rPr>
              <a:t>Some of the main reasons for EVD placement include head trauma, subarachnoid or intra-ventricular hemorrhage, or obstructive hydrocephalus.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Trebuchet MS" panose="020B0603020202020204" pitchFamily="34" charset="0"/>
                <a:ea typeface="Times New Roman" panose="02020603050405020304" pitchFamily="18" charset="0"/>
                <a:cs typeface="Times New Roman" panose="02020603050405020304" pitchFamily="18" charset="0"/>
              </a:rPr>
              <a:t>Doctors typically have to perform EVD placement purely based on personal experience, hand skills, and guesses, hoping to hit the right target. Hence, the result is somewhat unpredictable and it might take multiple attempts before succeeding.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latin typeface="Trebuchet MS" panose="020B0603020202020204" pitchFamily="34" charset="0"/>
                <a:ea typeface="Times New Roman" panose="02020603050405020304" pitchFamily="18" charset="0"/>
                <a:cs typeface="Times New Roman" panose="02020603050405020304" pitchFamily="18" charset="0"/>
              </a:rPr>
              <a:t>Every attempt increases the chance of intracranial hemorrhage as well as infection in the patient, plus it adds to the time and cost of care.</a:t>
            </a:r>
          </a:p>
          <a:p>
            <a:pPr marL="171450" indent="-171450">
              <a:buFont typeface="Arial" panose="020B0604020202020204" pitchFamily="34" charset="0"/>
              <a:buChar char="•"/>
            </a:pPr>
            <a:r>
              <a:rPr lang="en-US" sz="1200" dirty="0">
                <a:effectLst/>
                <a:latin typeface="Trebuchet MS" panose="020B0603020202020204" pitchFamily="34" charset="0"/>
                <a:ea typeface="Times New Roman" panose="02020603050405020304" pitchFamily="18" charset="0"/>
                <a:cs typeface="Times New Roman" panose="02020603050405020304" pitchFamily="18" charset="0"/>
              </a:rPr>
              <a:t>In emergency cases, when intracranial pressure raises dramatically, for example as injury result, it is impossible to perform head tomogram immediately. This means that a surgeon while performing EVD placement does not know where is so called 4-th ventricle and he needs to operate on base  of personal experience, hand skills, and guesses. The instrument placement point is determined anatomically, but the direction has to be guessed.</a:t>
            </a:r>
          </a:p>
          <a:p>
            <a:pPr marL="171450" indent="-171450">
              <a:buFont typeface="Arial" panose="020B0604020202020204" pitchFamily="34" charset="0"/>
              <a:buChar char="•"/>
            </a:pPr>
            <a:r>
              <a:rPr lang="en-US" dirty="0"/>
              <a:t>EPAM has conducted a significant research and came up with an innovative algorithm based on the hypothesis elaborated during research that patients with similar shape of the head have similar locations of ventricles. </a:t>
            </a:r>
          </a:p>
          <a:p>
            <a:pPr marL="171450" indent="-171450">
              <a:buFont typeface="Arial" panose="020B0604020202020204" pitchFamily="34" charset="0"/>
              <a:buChar char="•"/>
            </a:pPr>
            <a:r>
              <a:rPr lang="en-US" dirty="0"/>
              <a:t>EPAM developed an innovative approach and, basing on the preliminary MRIs database labelling, verified this hypothesis:</a:t>
            </a:r>
          </a:p>
          <a:p>
            <a:pPr marL="685800" lvl="1" indent="-228600">
              <a:buFont typeface="+mj-lt"/>
              <a:buAutoNum type="arabicPeriod"/>
            </a:pPr>
            <a:r>
              <a:rPr lang="en-US" dirty="0"/>
              <a:t>Construct a database of template images with manually labeled target points. Our database contains about a hundred of labelled images</a:t>
            </a:r>
          </a:p>
          <a:p>
            <a:pPr marL="685800" lvl="1" indent="-228600">
              <a:buFont typeface="+mj-lt"/>
              <a:buAutoNum type="arabicPeriod"/>
            </a:pPr>
            <a:r>
              <a:rPr lang="en-US" dirty="0"/>
              <a:t>Using a portable electromagnetic navigation system, mark the set of landmarks on the patient’s head (points cloud).</a:t>
            </a:r>
          </a:p>
          <a:p>
            <a:pPr marL="685800" lvl="1" indent="-228600">
              <a:buFont typeface="+mj-lt"/>
              <a:buAutoNum type="arabicPeriod"/>
            </a:pPr>
            <a:r>
              <a:rPr lang="en-US" dirty="0"/>
              <a:t>Find the optimal affine transformation, which maps the points cloud to the template surface.</a:t>
            </a:r>
          </a:p>
          <a:p>
            <a:pPr marL="685800" lvl="1" indent="-228600">
              <a:buFont typeface="+mj-lt"/>
              <a:buAutoNum type="arabicPeriod"/>
            </a:pPr>
            <a:r>
              <a:rPr lang="en-US" dirty="0"/>
              <a:t>The predicted coordinates of the patient’s target point are the coordinates of the template target point transformed with the inverse transformation.</a:t>
            </a:r>
          </a:p>
          <a:p>
            <a:pPr marL="171450" indent="-171450">
              <a:buFont typeface="Arial" panose="020B0604020202020204" pitchFamily="34" charset="0"/>
              <a:buChar char="•"/>
            </a:pPr>
            <a:r>
              <a:rPr lang="en-US" dirty="0"/>
              <a:t>Cross validation showed 100% hits. </a:t>
            </a:r>
          </a:p>
          <a:p>
            <a:pPr marL="171450" indent="-171450">
              <a:buFont typeface="Arial" panose="020B0604020202020204" pitchFamily="34" charset="0"/>
              <a:buChar char="•"/>
            </a:pPr>
            <a:r>
              <a:rPr lang="en-US" dirty="0"/>
              <a:t>EPAM has conducted additional research and has developed user interface for optimal selection of landmarks on the patient’s head. As the result, EPAM has suggested landmark location schemes that do not involve the occipital lobe of the head, which is an important advantage for surgeons. </a:t>
            </a:r>
          </a:p>
          <a:p>
            <a:pPr marL="171450" indent="-171450">
              <a:buFont typeface="Arial" panose="020B0604020202020204" pitchFamily="34" charset="0"/>
              <a:buChar char="•"/>
            </a:pPr>
            <a:r>
              <a:rPr lang="en-US" dirty="0"/>
              <a:t>The algorithm was implemented as a Windows application with the visualization of all manipulations together with some verification capabilities. </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0ED5DE4-867E-41C2-A6FA-5768E996C2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78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Challenge</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The client, a publishing services provider, runs a number of data excerption projects. The client desires to optimize the process of excerpting chemical data by automating as many of the excerption steps as possible and achieving results of required quality within a minimum time. Currently, the curation process has the following specifics:</a:t>
            </a:r>
          </a:p>
          <a:p>
            <a:pPr marL="342900" lvl="0" indent="-342900">
              <a:lnSpc>
                <a:spcPct val="107000"/>
              </a:lnSpc>
              <a:spcAft>
                <a:spcPts val="800"/>
              </a:spcAft>
              <a:buFont typeface="Symbol" panose="05050102010706020507" pitchFamily="18" charset="2"/>
              <a:buChar char=""/>
            </a:pPr>
            <a:r>
              <a:rPr lang="en-US" dirty="0">
                <a:effectLst/>
              </a:rPr>
              <a:t>Chemical content curation teams use several recognized chemical reference books in PDF format to excerpt chemical compounds and their properties from scientific papers and patents</a:t>
            </a:r>
          </a:p>
          <a:p>
            <a:pPr marL="342900" lvl="0" indent="-342900">
              <a:lnSpc>
                <a:spcPct val="107000"/>
              </a:lnSpc>
              <a:spcAft>
                <a:spcPts val="800"/>
              </a:spcAft>
              <a:buFont typeface="Symbol" panose="05050102010706020507" pitchFamily="18" charset="2"/>
              <a:buChar char=""/>
            </a:pPr>
            <a:r>
              <a:rPr lang="en-US" dirty="0">
                <a:effectLst/>
              </a:rPr>
              <a:t>Information search is mostly performed across multiple PDF and Excel files</a:t>
            </a:r>
          </a:p>
          <a:p>
            <a:pPr marL="342900" lvl="0" indent="-342900">
              <a:lnSpc>
                <a:spcPct val="107000"/>
              </a:lnSpc>
              <a:spcAft>
                <a:spcPts val="800"/>
              </a:spcAft>
              <a:buFont typeface="Symbol" panose="05050102010706020507" pitchFamily="18" charset="2"/>
              <a:buChar char=""/>
            </a:pPr>
            <a:r>
              <a:rPr lang="en-US" dirty="0">
                <a:effectLst/>
              </a:rPr>
              <a:t>Content curation teams have to re-draw chemical structures of common compounds over and over again</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A smart mechanism is required to:</a:t>
            </a:r>
          </a:p>
          <a:p>
            <a:pPr marL="342900" lvl="0" indent="-342900">
              <a:lnSpc>
                <a:spcPct val="107000"/>
              </a:lnSpc>
              <a:spcAft>
                <a:spcPts val="800"/>
              </a:spcAft>
              <a:buFont typeface="Symbol" panose="05050102010706020507" pitchFamily="18" charset="2"/>
              <a:buChar char=""/>
            </a:pPr>
            <a:r>
              <a:rPr lang="en-US" dirty="0">
                <a:effectLst/>
              </a:rPr>
              <a:t>Automate as many curation steps as possible</a:t>
            </a:r>
          </a:p>
          <a:p>
            <a:pPr marL="342900" lvl="0" indent="-342900">
              <a:lnSpc>
                <a:spcPct val="107000"/>
              </a:lnSpc>
              <a:spcAft>
                <a:spcPts val="800"/>
              </a:spcAft>
              <a:buFont typeface="Symbol" panose="05050102010706020507" pitchFamily="18" charset="2"/>
              <a:buChar char=""/>
            </a:pPr>
            <a:r>
              <a:rPr lang="en-US" dirty="0">
                <a:effectLst/>
              </a:rPr>
              <a:t>Improve manual curation by providing comprehensive hints for excerptors</a:t>
            </a:r>
          </a:p>
          <a:p>
            <a:pPr algn="just">
              <a:spcAft>
                <a:spcPts val="6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Solution</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To support the client's program of optimizing the process of chemical data excerption, EPAM came up with the initiative to implement an Automated Chemical Data Excerption Tool comprising of:</a:t>
            </a:r>
          </a:p>
          <a:p>
            <a:pPr marL="342900" lvl="0" indent="-342900">
              <a:lnSpc>
                <a:spcPct val="107000"/>
              </a:lnSpc>
              <a:spcAft>
                <a:spcPts val="800"/>
              </a:spcAft>
              <a:buFont typeface="Symbol" panose="05050102010706020507" pitchFamily="18" charset="2"/>
              <a:buChar char=""/>
            </a:pPr>
            <a:r>
              <a:rPr lang="en-US" dirty="0">
                <a:effectLst/>
              </a:rPr>
              <a:t>A combined professional </a:t>
            </a:r>
            <a:r>
              <a:rPr lang="en-US" b="1" dirty="0">
                <a:effectLst/>
              </a:rPr>
              <a:t>Chemical Knowledge Base</a:t>
            </a:r>
            <a:r>
              <a:rPr lang="en-US" dirty="0">
                <a:effectLst/>
              </a:rPr>
              <a:t> available to operators that accumulates all the necessary knowledge in one place and eliminates the necessity for curators to browse through several reference books and repeatedly fill in compound cards and redraw structures that they have already come across before.</a:t>
            </a:r>
          </a:p>
          <a:p>
            <a:pPr marL="342900" lvl="0" indent="-342900">
              <a:lnSpc>
                <a:spcPct val="107000"/>
              </a:lnSpc>
              <a:spcAft>
                <a:spcPts val="800"/>
              </a:spcAft>
              <a:buFont typeface="Symbol" panose="05050102010706020507" pitchFamily="18" charset="2"/>
              <a:buChar char=""/>
            </a:pPr>
            <a:r>
              <a:rPr lang="en-US" b="1" dirty="0">
                <a:effectLst/>
              </a:rPr>
              <a:t>Document Processing Workflow</a:t>
            </a:r>
            <a:r>
              <a:rPr lang="en-US" dirty="0">
                <a:effectLst/>
              </a:rPr>
              <a:t> that enables automatic pre-processing of documents, eventually boiling down the curators' role to only the quality control of the automatically processed results.</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The Chemical Knowledge Base is a web application that serves as a reference guide. Using recognized chemical reference books and chemical structure editors, the application builds up its own combined professional knowledge base and makes it available to operators. The tool is empowered with a smart data mining mechanism that is able to detect most relevant places in the documents where the required information is most likely to occur.</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In the Chemical Knowledge Base, each dictionary item contains the following compound-related attributes:</a:t>
            </a:r>
          </a:p>
          <a:p>
            <a:pPr marL="342900" lvl="0" indent="-342900">
              <a:lnSpc>
                <a:spcPct val="107000"/>
              </a:lnSpc>
              <a:spcAft>
                <a:spcPts val="800"/>
              </a:spcAft>
              <a:buFont typeface="Symbol" panose="05050102010706020507" pitchFamily="18" charset="2"/>
              <a:buChar char=""/>
            </a:pPr>
            <a:r>
              <a:rPr lang="en-US" dirty="0">
                <a:effectLst/>
              </a:rPr>
              <a:t>Compound’s main name (trivial name, if any);</a:t>
            </a:r>
          </a:p>
          <a:p>
            <a:pPr marL="342900" lvl="0" indent="-342900">
              <a:lnSpc>
                <a:spcPct val="107000"/>
              </a:lnSpc>
              <a:spcAft>
                <a:spcPts val="800"/>
              </a:spcAft>
              <a:buFont typeface="Symbol" panose="05050102010706020507" pitchFamily="18" charset="2"/>
              <a:buChar char=""/>
            </a:pPr>
            <a:r>
              <a:rPr lang="en-US" dirty="0">
                <a:effectLst/>
              </a:rPr>
              <a:t>Molecular formula</a:t>
            </a:r>
          </a:p>
          <a:p>
            <a:pPr marL="342900" lvl="0" indent="-342900">
              <a:lnSpc>
                <a:spcPct val="107000"/>
              </a:lnSpc>
              <a:spcAft>
                <a:spcPts val="800"/>
              </a:spcAft>
              <a:buFont typeface="Symbol" panose="05050102010706020507" pitchFamily="18" charset="2"/>
              <a:buChar char=""/>
            </a:pPr>
            <a:r>
              <a:rPr lang="en-US" dirty="0">
                <a:effectLst/>
              </a:rPr>
              <a:t>List of all its synonyms</a:t>
            </a:r>
          </a:p>
          <a:p>
            <a:pPr marL="342900" lvl="0" indent="-342900">
              <a:lnSpc>
                <a:spcPct val="107000"/>
              </a:lnSpc>
              <a:spcAft>
                <a:spcPts val="800"/>
              </a:spcAft>
              <a:buFont typeface="Symbol" panose="05050102010706020507" pitchFamily="18" charset="2"/>
              <a:buChar char=""/>
            </a:pPr>
            <a:r>
              <a:rPr lang="en-US" dirty="0">
                <a:effectLst/>
              </a:rPr>
              <a:t>Compound’s molecular structure as a .</a:t>
            </a:r>
            <a:r>
              <a:rPr lang="en-US" dirty="0" err="1">
                <a:effectLst/>
              </a:rPr>
              <a:t>mol</a:t>
            </a:r>
            <a:r>
              <a:rPr lang="en-US" dirty="0">
                <a:effectLst/>
              </a:rPr>
              <a:t> file</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Document Processing Workflow performs simple automatic pre-excerption based on the previously constructed dictionary:</a:t>
            </a:r>
          </a:p>
          <a:p>
            <a:pPr marL="342900" lvl="0" indent="-342900">
              <a:lnSpc>
                <a:spcPct val="107000"/>
              </a:lnSpc>
              <a:spcAft>
                <a:spcPts val="800"/>
              </a:spcAft>
              <a:buFont typeface="Symbol" panose="05050102010706020507" pitchFamily="18" charset="2"/>
              <a:buChar char=""/>
            </a:pPr>
            <a:r>
              <a:rPr lang="en-US" dirty="0">
                <a:effectLst/>
              </a:rPr>
              <a:t>Find all compounds present in the loaded document, highlight them, and mark the document as irrelevant if there are no compounds from the dictionary</a:t>
            </a:r>
          </a:p>
          <a:p>
            <a:pPr marL="342900" lvl="0" indent="-342900">
              <a:lnSpc>
                <a:spcPct val="107000"/>
              </a:lnSpc>
              <a:spcAft>
                <a:spcPts val="800"/>
              </a:spcAft>
              <a:buFont typeface="Symbol" panose="05050102010706020507" pitchFamily="18" charset="2"/>
              <a:buChar char=""/>
            </a:pPr>
            <a:r>
              <a:rPr lang="en-US" dirty="0">
                <a:effectLst/>
              </a:rPr>
              <a:t>Find chemical reactions between the extracted compounds present in the document and highlight them accordingly linking to their components</a:t>
            </a:r>
          </a:p>
          <a:p>
            <a:pPr marL="342900" lvl="0" indent="-342900">
              <a:lnSpc>
                <a:spcPct val="107000"/>
              </a:lnSpc>
              <a:spcAft>
                <a:spcPts val="800"/>
              </a:spcAft>
              <a:buFont typeface="Symbol" panose="05050102010706020507" pitchFamily="18" charset="2"/>
              <a:buChar char=""/>
            </a:pPr>
            <a:r>
              <a:rPr lang="en-US" dirty="0">
                <a:effectLst/>
              </a:rPr>
              <a:t>Find compound properties, referred to as facts, using the regular expressions approach and layout parsing and link them to the corresponding compounds</a:t>
            </a:r>
          </a:p>
          <a:p>
            <a:pPr marL="342900" lvl="0" indent="-342900">
              <a:lnSpc>
                <a:spcPct val="107000"/>
              </a:lnSpc>
              <a:spcAft>
                <a:spcPts val="800"/>
              </a:spcAft>
              <a:buFont typeface="Symbol" panose="05050102010706020507" pitchFamily="18" charset="2"/>
              <a:buChar char=""/>
            </a:pPr>
            <a:r>
              <a:rPr lang="en-US" dirty="0">
                <a:effectLst/>
              </a:rPr>
              <a:t>Compose all the information together to comprise a pre-filled form for excerptors’ reporting application</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The high-level concept of the solutions includes:</a:t>
            </a:r>
          </a:p>
          <a:p>
            <a:pPr marL="342900" lvl="0" indent="-342900">
              <a:lnSpc>
                <a:spcPct val="107000"/>
              </a:lnSpc>
              <a:spcAft>
                <a:spcPts val="800"/>
              </a:spcAft>
              <a:buFont typeface="Symbol" panose="05050102010706020507" pitchFamily="18" charset="2"/>
              <a:buChar char=""/>
            </a:pPr>
            <a:r>
              <a:rPr lang="en-US" dirty="0">
                <a:effectLst/>
              </a:rPr>
              <a:t>Compound profiles with MOL files</a:t>
            </a:r>
          </a:p>
          <a:p>
            <a:pPr marL="342900" lvl="0" indent="-342900">
              <a:lnSpc>
                <a:spcPct val="107000"/>
              </a:lnSpc>
              <a:spcAft>
                <a:spcPts val="800"/>
              </a:spcAft>
              <a:buFont typeface="Symbol" panose="05050102010706020507" pitchFamily="18" charset="2"/>
              <a:buChar char=""/>
            </a:pPr>
            <a:r>
              <a:rPr lang="en-US" dirty="0">
                <a:effectLst/>
              </a:rPr>
              <a:t>Search Engine with autosuggest</a:t>
            </a:r>
          </a:p>
          <a:p>
            <a:pPr marL="342900" lvl="0" indent="-342900">
              <a:lnSpc>
                <a:spcPct val="107000"/>
              </a:lnSpc>
              <a:spcAft>
                <a:spcPts val="800"/>
              </a:spcAft>
              <a:buFont typeface="Symbol" panose="05050102010706020507" pitchFamily="18" charset="2"/>
              <a:buChar char=""/>
            </a:pPr>
            <a:r>
              <a:rPr lang="en-US" dirty="0">
                <a:effectLst/>
              </a:rPr>
              <a:t>Data mining hinting engine</a:t>
            </a:r>
          </a:p>
          <a:p>
            <a:pPr marL="342900" lvl="0" indent="-342900">
              <a:lnSpc>
                <a:spcPct val="107000"/>
              </a:lnSpc>
              <a:spcAft>
                <a:spcPts val="800"/>
              </a:spcAft>
              <a:buFont typeface="Symbol" panose="05050102010706020507" pitchFamily="18" charset="2"/>
              <a:buChar char=""/>
            </a:pPr>
            <a:r>
              <a:rPr lang="en-US" dirty="0">
                <a:effectLst/>
              </a:rPr>
              <a:t>User-friendly interface</a:t>
            </a:r>
          </a:p>
          <a:p>
            <a:pPr algn="just">
              <a:spcAft>
                <a:spcPts val="6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EPAM is planning to maximize the level of automatic pre-excerption and provide a convenient and interactive interface for data excerptors. Most of their work would ideally be limited to accepting or rejecting automatically extracted items, which should further improve the system by adjusting its learning mechanisms. Within the scope of these activities, EPAM is currently working on:</a:t>
            </a:r>
          </a:p>
          <a:p>
            <a:pPr marL="342900" lvl="0" indent="-342900">
              <a:lnSpc>
                <a:spcPct val="107000"/>
              </a:lnSpc>
              <a:spcAft>
                <a:spcPts val="800"/>
              </a:spcAft>
              <a:buFont typeface="Symbol" panose="05050102010706020507" pitchFamily="18" charset="2"/>
              <a:buChar char=""/>
            </a:pPr>
            <a:r>
              <a:rPr lang="en-US" dirty="0">
                <a:effectLst/>
              </a:rPr>
              <a:t>Improving pre-excerption of compound properties (facts) using Natural Language Processing techniques, such as dependencies parsing. This would allow extracting facts from natural sentences, and not only from strictly defined layouts.</a:t>
            </a:r>
          </a:p>
          <a:p>
            <a:pPr marL="342900" lvl="0" indent="-342900">
              <a:lnSpc>
                <a:spcPct val="107000"/>
              </a:lnSpc>
              <a:spcAft>
                <a:spcPts val="800"/>
              </a:spcAft>
              <a:buFont typeface="Symbol" panose="05050102010706020507" pitchFamily="18" charset="2"/>
              <a:buChar char=""/>
            </a:pPr>
            <a:r>
              <a:rPr lang="en-US" dirty="0">
                <a:effectLst/>
              </a:rPr>
              <a:t>Making the documents interactive (actions with a highlighted compound: show links to other places in the document where this compound is mentioned, show its molecule structure; document cross-reference; generating an index of all extracted objects; etc.). This section intends that the team will work closely with the end users in order to understand which interaction will be helpful.</a:t>
            </a:r>
          </a:p>
          <a:p>
            <a:pPr marL="342900" lvl="0" indent="-342900">
              <a:lnSpc>
                <a:spcPct val="107000"/>
              </a:lnSpc>
              <a:spcAft>
                <a:spcPts val="800"/>
              </a:spcAft>
              <a:buFont typeface="Symbol" panose="05050102010706020507" pitchFamily="18" charset="2"/>
              <a:buChar char=""/>
            </a:pPr>
            <a:r>
              <a:rPr lang="en-US" dirty="0">
                <a:effectLst/>
              </a:rPr>
              <a:t>Implementing workflow control module (tasks assignment, progress tracking, analytics, dashboard, etc.).</a:t>
            </a:r>
          </a:p>
          <a:p>
            <a:pPr marL="342900" lvl="0" indent="-342900">
              <a:lnSpc>
                <a:spcPct val="107000"/>
              </a:lnSpc>
              <a:spcAft>
                <a:spcPts val="800"/>
              </a:spcAft>
              <a:buFont typeface="Symbol" panose="05050102010706020507" pitchFamily="18" charset="2"/>
              <a:buChar char=""/>
            </a:pPr>
            <a:r>
              <a:rPr lang="en-US" dirty="0">
                <a:effectLst/>
              </a:rPr>
              <a:t>Implementing collaboration module (comments in documents, chat, etc.). All social features will be coordinated with the content team needs.</a:t>
            </a:r>
          </a:p>
          <a:p>
            <a:pPr algn="just">
              <a:spcAft>
                <a:spcPts val="6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Technologies:</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dirty="0">
                <a:effectLst/>
              </a:rPr>
              <a:t>Front end: HTML5 , JS, CSS 3, Bower, Sass, Compass,  Bootstrap, AngularJS, </a:t>
            </a:r>
            <a:r>
              <a:rPr lang="en-US" dirty="0" err="1">
                <a:effectLst/>
              </a:rPr>
              <a:t>JSHint</a:t>
            </a:r>
            <a:endParaRPr lang="en-US" dirty="0">
              <a:effectLst/>
            </a:endParaRPr>
          </a:p>
          <a:p>
            <a:pPr marL="342900" lvl="0" indent="-342900">
              <a:lnSpc>
                <a:spcPct val="107000"/>
              </a:lnSpc>
              <a:spcAft>
                <a:spcPts val="800"/>
              </a:spcAft>
              <a:buFont typeface="Symbol" panose="05050102010706020507" pitchFamily="18" charset="2"/>
              <a:buChar char=""/>
            </a:pPr>
            <a:r>
              <a:rPr lang="en-US" dirty="0">
                <a:effectLst/>
              </a:rPr>
              <a:t>Back end: Java, Spring MVC, Spring ORM, </a:t>
            </a:r>
            <a:r>
              <a:rPr lang="en-US" dirty="0" err="1">
                <a:effectLst/>
              </a:rPr>
              <a:t>Solr</a:t>
            </a:r>
            <a:r>
              <a:rPr lang="en-US" dirty="0">
                <a:effectLst/>
              </a:rPr>
              <a:t>, MongoDB, Spring Security, JUnit</a:t>
            </a:r>
          </a:p>
          <a:p>
            <a:pPr algn="just">
              <a:spcAft>
                <a:spcPts val="600"/>
              </a:spcAft>
            </a:pPr>
            <a:r>
              <a:rPr lang="en-US" sz="900" b="1" dirty="0">
                <a:effectLst/>
                <a:latin typeface="Calibri" panose="020F0502020204030204" pitchFamily="34" charset="0"/>
                <a:ea typeface="Times New Roman" panose="02020603050405020304" pitchFamily="18" charset="0"/>
                <a:cs typeface="Times New Roman" panose="02020603050405020304" pitchFamily="18" charset="0"/>
              </a:rPr>
              <a:t>Features:</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dirty="0">
                <a:effectLst/>
              </a:rPr>
              <a:t>Single Sign On Authentication</a:t>
            </a:r>
          </a:p>
          <a:p>
            <a:pPr marL="342900" lvl="0" indent="-342900">
              <a:lnSpc>
                <a:spcPct val="107000"/>
              </a:lnSpc>
              <a:spcAft>
                <a:spcPts val="800"/>
              </a:spcAft>
              <a:buFont typeface="Symbol" panose="05050102010706020507" pitchFamily="18" charset="2"/>
              <a:buChar char=""/>
            </a:pPr>
            <a:r>
              <a:rPr lang="en-US" dirty="0">
                <a:effectLst/>
              </a:rPr>
              <a:t>Verified data from official relevant sources</a:t>
            </a:r>
          </a:p>
          <a:p>
            <a:pPr marL="342900" lvl="0" indent="-342900">
              <a:lnSpc>
                <a:spcPct val="107000"/>
              </a:lnSpc>
              <a:spcAft>
                <a:spcPts val="800"/>
              </a:spcAft>
              <a:buFont typeface="Symbol" panose="05050102010706020507" pitchFamily="18" charset="2"/>
              <a:buChar char=""/>
            </a:pPr>
            <a:r>
              <a:rPr lang="en-US" dirty="0">
                <a:effectLst/>
              </a:rPr>
              <a:t>Flexible search providing most relevant results</a:t>
            </a:r>
          </a:p>
          <a:p>
            <a:pPr marL="342900" lvl="0" indent="-342900">
              <a:lnSpc>
                <a:spcPct val="107000"/>
              </a:lnSpc>
              <a:spcAft>
                <a:spcPts val="800"/>
              </a:spcAft>
              <a:buFont typeface="Symbol" panose="05050102010706020507" pitchFamily="18" charset="2"/>
              <a:buChar char=""/>
            </a:pPr>
            <a:r>
              <a:rPr lang="en-US" dirty="0">
                <a:effectLst/>
              </a:rPr>
              <a:t>Processes structured and unstructured data</a:t>
            </a:r>
          </a:p>
          <a:p>
            <a:pPr marL="342900" lvl="0" indent="-342900">
              <a:lnSpc>
                <a:spcPct val="107000"/>
              </a:lnSpc>
              <a:spcAft>
                <a:spcPts val="800"/>
              </a:spcAft>
              <a:buFont typeface="Symbol" panose="05050102010706020507" pitchFamily="18" charset="2"/>
              <a:buChar char=""/>
            </a:pPr>
            <a:r>
              <a:rPr lang="en-US" dirty="0">
                <a:effectLst/>
              </a:rPr>
              <a:t>Rule-based and statistical NLP approaches</a:t>
            </a:r>
          </a:p>
          <a:p>
            <a:r>
              <a:rPr lang="en-US" sz="900" b="1" kern="1200" dirty="0">
                <a:solidFill>
                  <a:schemeClr val="tx1"/>
                </a:solidFill>
                <a:effectLst/>
                <a:latin typeface="+mn-lt"/>
                <a:ea typeface="+mn-ea"/>
                <a:cs typeface="+mn-cs"/>
              </a:rPr>
              <a:t>Benefits</a:t>
            </a:r>
            <a:r>
              <a:rPr lang="en-US" sz="9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Increasing the accuracy and speed of content excerption.</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Increasing the speed of content curation teams making them more competitive on the market of content excerption.</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Being an innovative technology, this application will be helpful in promoting excerption services.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Increasing cost effectiveness of data curation projects</a:t>
            </a:r>
          </a:p>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720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791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a:t>
            </a:r>
            <a:r>
              <a:rPr lang="ru-RU" dirty="0"/>
              <a:t> исследования</a:t>
            </a:r>
            <a:r>
              <a:rPr lang="ru-RU" baseline="0" dirty="0"/>
              <a:t> в конкретных областях (раковые заболевания, кардиология)</a:t>
            </a:r>
            <a:r>
              <a:rPr lang="en-US" dirty="0"/>
              <a:t> </a:t>
            </a:r>
            <a:r>
              <a:rPr lang="ru-RU" dirty="0"/>
              <a:t>молекулярные</a:t>
            </a:r>
            <a:r>
              <a:rPr lang="ru-RU" baseline="0" dirty="0"/>
              <a:t> модели, химия и скриниг перспективных соединений</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Pre-clinical Development</a:t>
            </a:r>
            <a:r>
              <a:rPr lang="ru-RU" dirty="0"/>
              <a:t> – испытания</a:t>
            </a:r>
            <a:r>
              <a:rPr lang="ru-RU" baseline="0" dirty="0"/>
              <a:t> на крысах и собаках</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Clinical Development</a:t>
            </a:r>
            <a:r>
              <a:rPr lang="ru-RU" dirty="0"/>
              <a:t> – испытания на людях</a:t>
            </a:r>
            <a:r>
              <a:rPr lang="ru-RU" baseline="0" dirty="0"/>
              <a:t> – сперва на добровольцах, потом на пациентах, и потом – регистрационные испытания</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European Medicines Agency (EMA) –</a:t>
            </a:r>
            <a:r>
              <a:rPr lang="en-US" baseline="0" dirty="0"/>
              <a:t> </a:t>
            </a:r>
            <a:r>
              <a:rPr lang="ru-RU" baseline="0" dirty="0"/>
              <a:t>координируется работу 27 национальных регуляторов</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ru-RU" dirty="0"/>
              <a:t>Прогнать</a:t>
            </a:r>
            <a:r>
              <a:rPr lang="ru-RU" baseline="0" dirty="0"/>
              <a:t> телегу про конференцию гармонизации в 1990-м году</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6</a:t>
            </a:fld>
            <a:endParaRPr lang="en-US"/>
          </a:p>
        </p:txBody>
      </p:sp>
    </p:spTree>
    <p:extLst>
      <p:ext uri="{BB962C8B-B14F-4D97-AF65-F5344CB8AC3E}">
        <p14:creationId xmlns:p14="http://schemas.microsoft.com/office/powerpoint/2010/main" val="298552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GMP – Good Manufacturing practices </a:t>
            </a:r>
            <a:br>
              <a:rPr lang="en-US" dirty="0"/>
            </a:br>
            <a:r>
              <a:rPr lang="ru-RU" dirty="0"/>
              <a:t>Прогнать</a:t>
            </a:r>
            <a:r>
              <a:rPr lang="ru-RU" baseline="0" dirty="0"/>
              <a:t> телегу про электронные подписи</a:t>
            </a: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8</a:t>
            </a:fld>
            <a:endParaRPr lang="en-US"/>
          </a:p>
        </p:txBody>
      </p:sp>
    </p:spTree>
    <p:extLst>
      <p:ext uri="{BB962C8B-B14F-4D97-AF65-F5344CB8AC3E}">
        <p14:creationId xmlns:p14="http://schemas.microsoft.com/office/powerpoint/2010/main" val="3134185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trained</a:t>
            </a:r>
            <a:r>
              <a:rPr lang="en-US" baseline="0" dirty="0"/>
              <a:t> staff</a:t>
            </a: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10</a:t>
            </a:fld>
            <a:endParaRPr lang="en-US"/>
          </a:p>
        </p:txBody>
      </p:sp>
    </p:spTree>
    <p:extLst>
      <p:ext uri="{BB962C8B-B14F-4D97-AF65-F5344CB8AC3E}">
        <p14:creationId xmlns:p14="http://schemas.microsoft.com/office/powerpoint/2010/main" val="25942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Одна из вещей за которой следит регулятор следит</a:t>
            </a:r>
            <a:r>
              <a:rPr lang="ru-RU" baseline="0" dirty="0"/>
              <a:t> за тем, что бы всё делалось надлежащим образом в соответсвии с правилами. В том числе – оборудование и компьтеризированные системы которые использовались используются именно для того, для чего они предназначены</a:t>
            </a:r>
          </a:p>
          <a:p>
            <a:r>
              <a:rPr lang="ru-RU" baseline="0" dirty="0"/>
              <a:t>Большая часть компьютеризированных систем состоит из компонентов произведённых сторонними производителями, поэтому все эти компоненты тоже должны удовлетворять регуляторным правилам</a:t>
            </a:r>
          </a:p>
          <a:p>
            <a:r>
              <a:rPr lang="ru-RU" dirty="0"/>
              <a:t>Частью этих</a:t>
            </a:r>
            <a:r>
              <a:rPr lang="ru-RU" baseline="0" dirty="0"/>
              <a:t> проверок является контрол за девелопментом и суппортом софта который производят компании</a:t>
            </a:r>
            <a:endParaRPr lang="ru-RU" dirty="0"/>
          </a:p>
          <a:p>
            <a:br>
              <a:rPr lang="ru-RU" dirty="0"/>
            </a:br>
            <a:r>
              <a:rPr lang="ru-RU" dirty="0"/>
              <a:t>Часто</a:t>
            </a:r>
            <a:r>
              <a:rPr lang="ru-RU" baseline="0" dirty="0"/>
              <a:t> спрашивают – Что является признаком качества софта? Что лежит в основе качественного софта?</a:t>
            </a:r>
            <a:br>
              <a:rPr lang="ru-RU" baseline="0" dirty="0"/>
            </a:b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12</a:t>
            </a:fld>
            <a:endParaRPr lang="en-US"/>
          </a:p>
        </p:txBody>
      </p:sp>
    </p:spTree>
    <p:extLst>
      <p:ext uri="{BB962C8B-B14F-4D97-AF65-F5344CB8AC3E}">
        <p14:creationId xmlns:p14="http://schemas.microsoft.com/office/powerpoint/2010/main" val="1563492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Приёмочные испытания</a:t>
            </a:r>
            <a:r>
              <a:rPr lang="ru-RU" baseline="0" dirty="0"/>
              <a:t> софта</a:t>
            </a:r>
            <a:br>
              <a:rPr lang="ru-RU" dirty="0"/>
            </a:br>
            <a:r>
              <a:rPr lang="ru-RU" dirty="0"/>
              <a:t>Часто</a:t>
            </a:r>
            <a:r>
              <a:rPr lang="ru-RU" baseline="0" dirty="0"/>
              <a:t> спрашивают – Что является признаком качества софта? Что лежит в основе качественного софта?</a:t>
            </a:r>
          </a:p>
          <a:p>
            <a:r>
              <a:rPr lang="ru-RU" baseline="0" dirty="0"/>
              <a:t>Ответ – делает ли система то, что заказчик думает, что она должна делать</a:t>
            </a:r>
            <a:endParaRPr lang="en-US" baseline="0" dirty="0"/>
          </a:p>
          <a:p>
            <a:r>
              <a:rPr lang="ru-RU" baseline="0" dirty="0"/>
              <a:t>Заказчик (покупатель) софта должен иметь возможность провести приёмосдаточные испытания.</a:t>
            </a:r>
          </a:p>
          <a:p>
            <a:r>
              <a:rPr lang="ru-RU" baseline="0" dirty="0"/>
              <a:t>В реальности – эта проверка не что иное как хорошо задокументированная часть процесса разработки софта</a:t>
            </a:r>
          </a:p>
          <a:p>
            <a:r>
              <a:rPr lang="ru-RU" baseline="0" dirty="0"/>
              <a:t>Которая включает в себя план проверки, определенный и задокументированный цикл разработки частью которого является учёт и принятие во вримание рисков которые несёт использование продукта. Для продуктов которые являются критически важными сами по себе или в составе системы – работы будет больше чем над продуктами которые несут вспомогательную роль.</a:t>
            </a:r>
          </a:p>
          <a:p>
            <a:r>
              <a:rPr lang="ru-RU" baseline="0" dirty="0"/>
              <a:t>Обязательной частью процесса должно быть наличие документальных свидетельств всех действий в процессе разработки (требования, матрица соотвествия разрабатываемых фич и требований к продукту, свидетельства о том, что разрабатываемый продукт правильным образом сконфигурированы и установлены)</a:t>
            </a: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14</a:t>
            </a:fld>
            <a:endParaRPr lang="en-US"/>
          </a:p>
        </p:txBody>
      </p:sp>
    </p:spTree>
    <p:extLst>
      <p:ext uri="{BB962C8B-B14F-4D97-AF65-F5344CB8AC3E}">
        <p14:creationId xmlns:p14="http://schemas.microsoft.com/office/powerpoint/2010/main" val="1259050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owner – </a:t>
            </a:r>
            <a:r>
              <a:rPr lang="ru-RU" dirty="0"/>
              <a:t>обычно</a:t>
            </a:r>
            <a:r>
              <a:rPr lang="ru-RU" baseline="0" dirty="0"/>
              <a:t> это начальник лаборатории или департамента </a:t>
            </a:r>
          </a:p>
          <a:p>
            <a:r>
              <a:rPr lang="ru-RU" dirty="0"/>
              <a:t>Приёмочные</a:t>
            </a:r>
            <a:r>
              <a:rPr lang="ru-RU" baseline="0" dirty="0"/>
              <a:t> испытания – это обычно командная работа в которой участвуют пользователи </a:t>
            </a:r>
            <a:r>
              <a:rPr lang="en-US" baseline="0" dirty="0"/>
              <a:t>QA </a:t>
            </a:r>
            <a:r>
              <a:rPr lang="ru-RU" baseline="0" dirty="0"/>
              <a:t>заказчика, </a:t>
            </a:r>
            <a:r>
              <a:rPr lang="en-US" baseline="0" dirty="0"/>
              <a:t>IT </a:t>
            </a:r>
            <a:r>
              <a:rPr lang="ru-RU" baseline="0" dirty="0"/>
              <a:t>и представители поставщика</a:t>
            </a:r>
          </a:p>
          <a:p>
            <a:r>
              <a:rPr lang="ru-RU" dirty="0"/>
              <a:t>Это</a:t>
            </a:r>
            <a:r>
              <a:rPr lang="ru-RU" baseline="0" dirty="0"/>
              <a:t> обязательное действие частью которого мы определяем требования в рамках которых должны показать что система соотвествует требованиям проведя </a:t>
            </a:r>
            <a:r>
              <a:rPr lang="en-US" baseline="0" dirty="0"/>
              <a:t>User Acceptance Testing</a:t>
            </a:r>
          </a:p>
          <a:p>
            <a:r>
              <a:rPr lang="ru-RU" baseline="0" dirty="0"/>
              <a:t>Это гарантирует что система делает то, для чего предназначена</a:t>
            </a:r>
          </a:p>
          <a:p>
            <a:r>
              <a:rPr lang="ru-RU" baseline="0" dirty="0"/>
              <a:t>Процесс тестирования обязан быть задокументирован, обязательно наличие тест-кейсов или авто-тестов написанных ДО испытаний  в обязательно должны содержать шаги исполнения и содержать </a:t>
            </a:r>
            <a:r>
              <a:rPr lang="en-US" baseline="0" dirty="0"/>
              <a:t>acceptance criteria</a:t>
            </a:r>
            <a:r>
              <a:rPr lang="ru-RU" baseline="0" dirty="0"/>
              <a:t>, свидетельств результатов их исполнения</a:t>
            </a:r>
            <a:br>
              <a:rPr lang="ru-RU" baseline="0" dirty="0"/>
            </a:br>
            <a:r>
              <a:rPr lang="ru-RU" baseline="0" dirty="0"/>
              <a:t>4 глаза – один исполняет, один проверяет исполнение – оба должны одинаково понимать результат исполнения</a:t>
            </a:r>
          </a:p>
          <a:p>
            <a:r>
              <a:rPr lang="ru-RU" baseline="0" dirty="0"/>
              <a:t>Все изменения внесенные в процессе должны быть задокументированы</a:t>
            </a:r>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16</a:t>
            </a:fld>
            <a:endParaRPr lang="en-US"/>
          </a:p>
        </p:txBody>
      </p:sp>
    </p:spTree>
    <p:extLst>
      <p:ext uri="{BB962C8B-B14F-4D97-AF65-F5344CB8AC3E}">
        <p14:creationId xmlns:p14="http://schemas.microsoft.com/office/powerpoint/2010/main" val="4010587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trails</a:t>
            </a:r>
          </a:p>
          <a:p>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18</a:t>
            </a:fld>
            <a:endParaRPr lang="en-US"/>
          </a:p>
        </p:txBody>
      </p:sp>
    </p:spTree>
    <p:extLst>
      <p:ext uri="{BB962C8B-B14F-4D97-AF65-F5344CB8AC3E}">
        <p14:creationId xmlns:p14="http://schemas.microsoft.com/office/powerpoint/2010/main" val="44845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0D7B3D-A4EB-4B5A-9576-B861AD875E75}" type="slidenum">
              <a:rPr lang="en-US" smtClean="0"/>
              <a:t>20</a:t>
            </a:fld>
            <a:endParaRPr lang="en-US"/>
          </a:p>
        </p:txBody>
      </p:sp>
    </p:spTree>
    <p:extLst>
      <p:ext uri="{BB962C8B-B14F-4D97-AF65-F5344CB8AC3E}">
        <p14:creationId xmlns:p14="http://schemas.microsoft.com/office/powerpoint/2010/main" val="3984371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A3D227-7694-42D7-9F4D-B18461D70A28}" type="datetimeFigureOut">
              <a:rPr lang="en-US" smtClean="0"/>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327501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3D227-7694-42D7-9F4D-B18461D70A28}" type="datetimeFigureOut">
              <a:rPr lang="en-US" smtClean="0"/>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1927241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3D227-7694-42D7-9F4D-B18461D70A28}" type="datetimeFigureOut">
              <a:rPr lang="en-US" smtClean="0"/>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1060426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8621" y="1883221"/>
            <a:ext cx="5754624" cy="1895904"/>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708621" y="4066329"/>
            <a:ext cx="5754624" cy="418576"/>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1916" y="0"/>
            <a:ext cx="5080000" cy="6858000"/>
          </a:xfrm>
          <a:prstGeom prst="rect">
            <a:avLst/>
          </a:prstGeom>
        </p:spPr>
      </p:pic>
      <p:sp>
        <p:nvSpPr>
          <p:cNvPr id="6" name="Rectangle 5"/>
          <p:cNvSpPr/>
          <p:nvPr userDrawn="1"/>
        </p:nvSpPr>
        <p:spPr>
          <a:xfrm>
            <a:off x="7111916" y="0"/>
            <a:ext cx="5080000" cy="68580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ctr"/>
            <a:endParaRPr lang="en-US" sz="240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3689636" y="3075432"/>
            <a:ext cx="6858000" cy="707136"/>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837173" y="681708"/>
            <a:ext cx="1188379" cy="421377"/>
          </a:xfrm>
          <a:prstGeom prst="rect">
            <a:avLst/>
          </a:prstGeom>
        </p:spPr>
      </p:pic>
    </p:spTree>
    <p:extLst>
      <p:ext uri="{BB962C8B-B14F-4D97-AF65-F5344CB8AC3E}">
        <p14:creationId xmlns:p14="http://schemas.microsoft.com/office/powerpoint/2010/main" val="399448021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ase Study - without image">
    <p:spTree>
      <p:nvGrpSpPr>
        <p:cNvPr id="1" name=""/>
        <p:cNvGrpSpPr/>
        <p:nvPr/>
      </p:nvGrpSpPr>
      <p:grpSpPr>
        <a:xfrm>
          <a:off x="0" y="0"/>
          <a:ext cx="0" cy="0"/>
          <a:chOff x="0" y="0"/>
          <a:chExt cx="0" cy="0"/>
        </a:xfrm>
      </p:grpSpPr>
      <p:sp>
        <p:nvSpPr>
          <p:cNvPr id="12" name="Rectangle 11"/>
          <p:cNvSpPr/>
          <p:nvPr userDrawn="1"/>
        </p:nvSpPr>
        <p:spPr>
          <a:xfrm>
            <a:off x="0" y="-4"/>
            <a:ext cx="12192000" cy="929991"/>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1867" dirty="0"/>
          </a:p>
        </p:txBody>
      </p:sp>
      <p:sp>
        <p:nvSpPr>
          <p:cNvPr id="13" name="Title Placeholder 1"/>
          <p:cNvSpPr>
            <a:spLocks noGrp="1"/>
          </p:cNvSpPr>
          <p:nvPr>
            <p:ph type="title" hasCustomPrompt="1"/>
          </p:nvPr>
        </p:nvSpPr>
        <p:spPr>
          <a:xfrm>
            <a:off x="2411651" y="119513"/>
            <a:ext cx="9282679" cy="724867"/>
          </a:xfrm>
          <a:prstGeom prst="rect">
            <a:avLst/>
          </a:prstGeom>
        </p:spPr>
        <p:txBody>
          <a:bodyPr vert="horz" lIns="68580" tIns="0" rIns="68580" bIns="34290" rtlCol="0" anchor="ctr">
            <a:normAutofit/>
          </a:bodyPr>
          <a:lstStyle>
            <a:lvl1pPr>
              <a:defRPr baseline="0"/>
            </a:lvl1pPr>
          </a:lstStyle>
          <a:p>
            <a:r>
              <a:rPr lang="en-US" dirty="0"/>
              <a:t>client name</a:t>
            </a:r>
          </a:p>
        </p:txBody>
      </p:sp>
      <p:cxnSp>
        <p:nvCxnSpPr>
          <p:cNvPr id="11" name="Straight Connector 10"/>
          <p:cNvCxnSpPr/>
          <p:nvPr userDrawn="1"/>
        </p:nvCxnSpPr>
        <p:spPr>
          <a:xfrm>
            <a:off x="2223912" y="328467"/>
            <a:ext cx="0" cy="27432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6573693" y="1761515"/>
            <a:ext cx="5120639" cy="3233820"/>
          </a:xfrm>
          <a:prstGeom prst="rect">
            <a:avLst/>
          </a:prstGeom>
        </p:spPr>
        <p:txBody>
          <a:bodyPr vert="horz" lIns="68580" tIns="34290" rIns="68580" bIns="34290" rtlCol="0">
            <a:noAutofit/>
          </a:bodyPr>
          <a:lstStyle>
            <a:lvl1pPr marL="230712" indent="-230712">
              <a:lnSpc>
                <a:spcPct val="130000"/>
              </a:lnSpc>
              <a:spcBef>
                <a:spcPts val="0"/>
              </a:spcBef>
              <a:spcAft>
                <a:spcPts val="1300"/>
              </a:spcAft>
              <a:buClr>
                <a:srgbClr val="2FC2D9"/>
              </a:buClr>
              <a:buFont typeface="Arial"/>
              <a:buChar char="•"/>
              <a:defRPr sz="1867" baseline="0">
                <a:solidFill>
                  <a:schemeClr val="tx1"/>
                </a:solidFill>
              </a:defRPr>
            </a:lvl1pPr>
            <a:lvl2pPr>
              <a:defRPr sz="1600"/>
            </a:lvl2pPr>
            <a:lvl3pPr>
              <a:defRPr sz="1467"/>
            </a:lvl3pPr>
          </a:lstStyle>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p:txBody>
      </p:sp>
      <p:sp>
        <p:nvSpPr>
          <p:cNvPr id="23" name="Content Placeholder 22"/>
          <p:cNvSpPr>
            <a:spLocks noGrp="1"/>
          </p:cNvSpPr>
          <p:nvPr>
            <p:ph sz="quarter" idx="10" hasCustomPrompt="1"/>
          </p:nvPr>
        </p:nvSpPr>
        <p:spPr>
          <a:xfrm>
            <a:off x="484719" y="1761514"/>
            <a:ext cx="5228167" cy="3640220"/>
          </a:xfrm>
          <a:prstGeom prst="rect">
            <a:avLst/>
          </a:prstGeom>
        </p:spPr>
        <p:txBody>
          <a:bodyPr lIns="68580" tIns="34290" rIns="68580" bIns="34290">
            <a:noAutofit/>
          </a:bodyPr>
          <a:lstStyle>
            <a:lvl1pPr marL="0" indent="0">
              <a:lnSpc>
                <a:spcPct val="130000"/>
              </a:lnSpc>
              <a:spcBef>
                <a:spcPts val="0"/>
              </a:spcBef>
              <a:spcAft>
                <a:spcPts val="1300"/>
              </a:spcAft>
              <a:buNone/>
              <a:defRPr sz="1867"/>
            </a:lvl1pPr>
            <a:lvl2pPr>
              <a:defRPr sz="1333"/>
            </a:lvl2pPr>
            <a:lvl3pPr>
              <a:defRPr sz="1333"/>
            </a:lvl3pPr>
            <a:lvl4pPr>
              <a:defRPr sz="1333"/>
            </a:lvl4pPr>
            <a:lvl5pPr>
              <a:defRPr sz="1333"/>
            </a:lvl5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adipiscing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a:t>
            </a:r>
            <a:endParaRPr lang="en-US" dirty="0"/>
          </a:p>
        </p:txBody>
      </p:sp>
      <p:sp>
        <p:nvSpPr>
          <p:cNvPr id="3" name="Text Placeholder 2"/>
          <p:cNvSpPr>
            <a:spLocks noGrp="1"/>
          </p:cNvSpPr>
          <p:nvPr>
            <p:ph type="body" sz="quarter" idx="11" hasCustomPrompt="1"/>
          </p:nvPr>
        </p:nvSpPr>
        <p:spPr>
          <a:xfrm>
            <a:off x="557531" y="1321329"/>
            <a:ext cx="1931234" cy="253852"/>
          </a:xfrm>
          <a:prstGeom prst="rect">
            <a:avLst/>
          </a:prstGeom>
          <a:solidFill>
            <a:schemeClr val="accent2"/>
          </a:solidFill>
          <a:ln>
            <a:noFill/>
          </a:ln>
        </p:spPr>
        <p:txBody>
          <a:bodyPr wrap="none" lIns="68580" tIns="34290" rIns="68580" bIns="34290">
            <a:spAutoFit/>
          </a:bodyPr>
          <a:lstStyle>
            <a:lvl1pPr marL="0" indent="0" algn="l">
              <a:buNone/>
              <a:defRPr sz="1333">
                <a:solidFill>
                  <a:schemeClr val="bg1"/>
                </a:solidFill>
                <a:latin typeface="Arial Black"/>
                <a:cs typeface="Arial Black"/>
              </a:defRPr>
            </a:lvl1pPr>
          </a:lstStyle>
          <a:p>
            <a:pPr lvl="0"/>
            <a:r>
              <a:rPr lang="en-US" dirty="0"/>
              <a:t>TITLE TO GO HERE</a:t>
            </a:r>
          </a:p>
        </p:txBody>
      </p:sp>
      <p:sp>
        <p:nvSpPr>
          <p:cNvPr id="4" name="Picture Placeholder 3"/>
          <p:cNvSpPr>
            <a:spLocks noGrp="1"/>
          </p:cNvSpPr>
          <p:nvPr>
            <p:ph type="pic" sz="quarter" idx="13" hasCustomPrompt="1"/>
          </p:nvPr>
        </p:nvSpPr>
        <p:spPr>
          <a:xfrm>
            <a:off x="343067" y="202673"/>
            <a:ext cx="1648295" cy="542395"/>
          </a:xfrm>
          <a:prstGeom prst="rect">
            <a:avLst/>
          </a:prstGeom>
        </p:spPr>
        <p:txBody>
          <a:bodyPr lIns="68580" tIns="34290" rIns="68580" bIns="34290">
            <a:normAutofit/>
          </a:bodyPr>
          <a:lstStyle>
            <a:lvl1pPr marL="0" indent="0">
              <a:buNone/>
              <a:defRPr sz="1200" baseline="0"/>
            </a:lvl1pPr>
          </a:lstStyle>
          <a:p>
            <a:r>
              <a:rPr lang="en-US" dirty="0"/>
              <a:t>Insert logo</a:t>
            </a:r>
          </a:p>
        </p:txBody>
      </p:sp>
      <p:sp>
        <p:nvSpPr>
          <p:cNvPr id="16" name="Text Placeholder 2"/>
          <p:cNvSpPr>
            <a:spLocks noGrp="1"/>
          </p:cNvSpPr>
          <p:nvPr>
            <p:ph type="body" sz="quarter" idx="14" hasCustomPrompt="1"/>
          </p:nvPr>
        </p:nvSpPr>
        <p:spPr>
          <a:xfrm>
            <a:off x="6653531" y="1321329"/>
            <a:ext cx="1931234" cy="253852"/>
          </a:xfrm>
          <a:prstGeom prst="rect">
            <a:avLst/>
          </a:prstGeom>
          <a:solidFill>
            <a:schemeClr val="accent2"/>
          </a:solidFill>
          <a:ln>
            <a:noFill/>
          </a:ln>
        </p:spPr>
        <p:txBody>
          <a:bodyPr wrap="none" lIns="68580" tIns="34290" rIns="68580" bIns="34290">
            <a:spAutoFit/>
          </a:bodyPr>
          <a:lstStyle>
            <a:lvl1pPr marL="0" indent="0" algn="l">
              <a:buNone/>
              <a:defRPr sz="1333">
                <a:solidFill>
                  <a:schemeClr val="bg1"/>
                </a:solidFill>
                <a:latin typeface="Arial Black"/>
                <a:cs typeface="Arial Black"/>
              </a:defRPr>
            </a:lvl1pPr>
          </a:lstStyle>
          <a:p>
            <a:pPr lvl="0"/>
            <a:r>
              <a:rPr lang="en-US" dirty="0"/>
              <a:t>TITLE TO GO HERE</a:t>
            </a:r>
          </a:p>
        </p:txBody>
      </p:sp>
    </p:spTree>
    <p:extLst>
      <p:ext uri="{BB962C8B-B14F-4D97-AF65-F5344CB8AC3E}">
        <p14:creationId xmlns:p14="http://schemas.microsoft.com/office/powerpoint/2010/main" val="2553223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12192000" cy="932688"/>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667"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214238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12192000" cy="6858000"/>
          </a:xfrm>
          <a:prstGeom prst="rect">
            <a:avLst/>
          </a:prstGeom>
        </p:spPr>
        <p:txBody>
          <a:bodyPr lIns="68580" tIns="34290" rIns="68580" bIns="34290" anchor="ctr"/>
          <a:lstStyle>
            <a:lvl1pPr marL="0" indent="0" algn="ctr">
              <a:buNone/>
              <a:defRPr/>
            </a:lvl1pPr>
          </a:lstStyle>
          <a:p>
            <a:pPr lvl="0"/>
            <a:r>
              <a:rPr lang="en-US" dirty="0"/>
              <a:t>Insert Case Study Image</a:t>
            </a:r>
          </a:p>
        </p:txBody>
      </p:sp>
      <p:sp>
        <p:nvSpPr>
          <p:cNvPr id="2" name="Title 1"/>
          <p:cNvSpPr>
            <a:spLocks noGrp="1"/>
          </p:cNvSpPr>
          <p:nvPr>
            <p:ph type="title" hasCustomPrompt="1"/>
          </p:nvPr>
        </p:nvSpPr>
        <p:spPr>
          <a:xfrm>
            <a:off x="254660" y="227885"/>
            <a:ext cx="11116669" cy="724867"/>
          </a:xfrm>
          <a:prstGeom prst="rect">
            <a:avLst/>
          </a:prstGeom>
        </p:spPr>
        <p:txBody>
          <a:bodyPr lIns="68580" tIns="34290" rIns="68580" bIns="34290"/>
          <a:lstStyle>
            <a:lvl1pPr>
              <a:defRPr sz="2133" baseline="0"/>
            </a:lvl1pPr>
          </a:lstStyle>
          <a:p>
            <a:r>
              <a:rPr lang="en-US" dirty="0"/>
              <a:t>Client name</a:t>
            </a:r>
          </a:p>
        </p:txBody>
      </p:sp>
      <p:sp>
        <p:nvSpPr>
          <p:cNvPr id="9" name="Rectangle 8"/>
          <p:cNvSpPr/>
          <p:nvPr userDrawn="1"/>
        </p:nvSpPr>
        <p:spPr>
          <a:xfrm>
            <a:off x="0" y="6349741"/>
            <a:ext cx="12192000" cy="5082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prstClr val="white"/>
              </a:solidFill>
              <a:effectLst/>
              <a:uLnTx/>
              <a:uFillTx/>
              <a:latin typeface="Trebuchet MS"/>
              <a:ea typeface="+mn-ea"/>
              <a:cs typeface="+mn-cs"/>
            </a:endParaRPr>
          </a:p>
        </p:txBody>
      </p:sp>
    </p:spTree>
    <p:extLst>
      <p:ext uri="{BB962C8B-B14F-4D97-AF65-F5344CB8AC3E}">
        <p14:creationId xmlns:p14="http://schemas.microsoft.com/office/powerpoint/2010/main" val="4054510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3D227-7694-42D7-9F4D-B18461D70A28}" type="datetimeFigureOut">
              <a:rPr lang="en-US" smtClean="0"/>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4067430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A3D227-7694-42D7-9F4D-B18461D70A28}" type="datetimeFigureOut">
              <a:rPr lang="en-US" smtClean="0"/>
              <a:t>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3340001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A3D227-7694-42D7-9F4D-B18461D70A28}" type="datetimeFigureOut">
              <a:rPr lang="en-US" smtClean="0"/>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2150379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A3D227-7694-42D7-9F4D-B18461D70A28}" type="datetimeFigureOut">
              <a:rPr lang="en-US" smtClean="0"/>
              <a:t>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331912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A3D227-7694-42D7-9F4D-B18461D70A28}" type="datetimeFigureOut">
              <a:rPr lang="en-US" smtClean="0"/>
              <a:t>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438389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A3D227-7694-42D7-9F4D-B18461D70A28}" type="datetimeFigureOut">
              <a:rPr lang="en-US" smtClean="0"/>
              <a:t>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3206103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A3D227-7694-42D7-9F4D-B18461D70A28}" type="datetimeFigureOut">
              <a:rPr lang="en-US" smtClean="0"/>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1780353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A3D227-7694-42D7-9F4D-B18461D70A28}" type="datetimeFigureOut">
              <a:rPr lang="en-US" smtClean="0"/>
              <a:t>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594843-EA40-4985-9EFC-68C1BECE855F}" type="slidenum">
              <a:rPr lang="en-US" smtClean="0"/>
              <a:t>‹#›</a:t>
            </a:fld>
            <a:endParaRPr lang="en-US"/>
          </a:p>
        </p:txBody>
      </p:sp>
    </p:spTree>
    <p:extLst>
      <p:ext uri="{BB962C8B-B14F-4D97-AF65-F5344CB8AC3E}">
        <p14:creationId xmlns:p14="http://schemas.microsoft.com/office/powerpoint/2010/main" val="3994346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A3D227-7694-42D7-9F4D-B18461D70A28}" type="datetimeFigureOut">
              <a:rPr lang="en-US" smtClean="0"/>
              <a:t>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594843-EA40-4985-9EFC-68C1BECE855F}" type="slidenum">
              <a:rPr lang="en-US" smtClean="0"/>
              <a:t>‹#›</a:t>
            </a:fld>
            <a:endParaRPr lang="en-US"/>
          </a:p>
        </p:txBody>
      </p:sp>
    </p:spTree>
    <p:extLst>
      <p:ext uri="{BB962C8B-B14F-4D97-AF65-F5344CB8AC3E}">
        <p14:creationId xmlns:p14="http://schemas.microsoft.com/office/powerpoint/2010/main" val="383799203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7.emf"/><Relationship Id="rId12" Type="http://schemas.openxmlformats.org/officeDocument/2006/relationships/oleObject" Target="../embeddings/oleObject12.bin"/><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11" Type="http://schemas.openxmlformats.org/officeDocument/2006/relationships/image" Target="../media/image19.emf"/><Relationship Id="rId5" Type="http://schemas.openxmlformats.org/officeDocument/2006/relationships/image" Target="../media/image16.e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5.bin"/><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oleObject" Target="../embeddings/oleObject16.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17.bin"/><Relationship Id="rId1" Type="http://schemas.openxmlformats.org/officeDocument/2006/relationships/slideLayout" Target="../slideLayouts/slideLayout2.xml"/><Relationship Id="rId6" Type="http://schemas.openxmlformats.org/officeDocument/2006/relationships/oleObject" Target="../embeddings/oleObject19.bin"/><Relationship Id="rId5" Type="http://schemas.openxmlformats.org/officeDocument/2006/relationships/image" Target="../media/image27.emf"/><Relationship Id="rId4" Type="http://schemas.openxmlformats.org/officeDocument/2006/relationships/oleObject" Target="../embeddings/oleObject18.bin"/><Relationship Id="rId9"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21.bin"/><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oleObject" Target="../embeddings/oleObject22.bin"/></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5.emf"/><Relationship Id="rId2" Type="http://schemas.openxmlformats.org/officeDocument/2006/relationships/oleObject" Target="../embeddings/oleObject23.bin"/><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image" Target="../media/image34.emf"/><Relationship Id="rId4" Type="http://schemas.openxmlformats.org/officeDocument/2006/relationships/oleObject" Target="../embeddings/oleObject24.bin"/></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oleObject" Target="../embeddings/oleObject26.bin"/><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oleObject" Target="../embeddings/oleObject27.bin"/></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28.bin"/><Relationship Id="rId1" Type="http://schemas.openxmlformats.org/officeDocument/2006/relationships/slideLayout" Target="../slideLayouts/slideLayout13.xml"/><Relationship Id="rId5" Type="http://schemas.openxmlformats.org/officeDocument/2006/relationships/image" Target="../media/image42.emf"/><Relationship Id="rId4" Type="http://schemas.openxmlformats.org/officeDocument/2006/relationships/oleObject" Target="../embeddings/oleObject29.bin"/></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6.emf"/><Relationship Id="rId2" Type="http://schemas.openxmlformats.org/officeDocument/2006/relationships/oleObject" Target="../embeddings/oleObject30.bin"/><Relationship Id="rId1" Type="http://schemas.openxmlformats.org/officeDocument/2006/relationships/slideLayout" Target="../slideLayouts/slideLayout2.xml"/><Relationship Id="rId6" Type="http://schemas.openxmlformats.org/officeDocument/2006/relationships/oleObject" Target="../embeddings/oleObject32.bin"/><Relationship Id="rId5" Type="http://schemas.openxmlformats.org/officeDocument/2006/relationships/image" Target="../media/image45.emf"/><Relationship Id="rId4"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3.emf"/><Relationship Id="rId12" Type="http://schemas.openxmlformats.org/officeDocument/2006/relationships/oleObject" Target="../embeddings/oleObject38.bin"/><Relationship Id="rId2" Type="http://schemas.openxmlformats.org/officeDocument/2006/relationships/oleObject" Target="../embeddings/oleObject33.bin"/><Relationship Id="rId1" Type="http://schemas.openxmlformats.org/officeDocument/2006/relationships/slideLayout" Target="../slideLayouts/slideLayout2.xml"/><Relationship Id="rId6" Type="http://schemas.openxmlformats.org/officeDocument/2006/relationships/oleObject" Target="../embeddings/oleObject35.bin"/><Relationship Id="rId11" Type="http://schemas.openxmlformats.org/officeDocument/2006/relationships/image" Target="../media/image55.emf"/><Relationship Id="rId5" Type="http://schemas.openxmlformats.org/officeDocument/2006/relationships/image" Target="../media/image52.emf"/><Relationship Id="rId15" Type="http://schemas.openxmlformats.org/officeDocument/2006/relationships/image" Target="../media/image57.e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54.emf"/><Relationship Id="rId14" Type="http://schemas.openxmlformats.org/officeDocument/2006/relationships/oleObject" Target="../embeddings/oleObject39.bin"/></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33.xml.rels><?xml version="1.0" encoding="UTF-8" standalone="yes"?>
<Relationships xmlns="http://schemas.openxmlformats.org/package/2006/relationships"><Relationship Id="rId13" Type="http://schemas.openxmlformats.org/officeDocument/2006/relationships/image" Target="../media/image68.emf"/><Relationship Id="rId18" Type="http://schemas.openxmlformats.org/officeDocument/2006/relationships/oleObject" Target="../embeddings/oleObject48.bin"/><Relationship Id="rId26" Type="http://schemas.openxmlformats.org/officeDocument/2006/relationships/oleObject" Target="../embeddings/oleObject52.bin"/><Relationship Id="rId39" Type="http://schemas.openxmlformats.org/officeDocument/2006/relationships/image" Target="../media/image81.emf"/><Relationship Id="rId21" Type="http://schemas.openxmlformats.org/officeDocument/2006/relationships/image" Target="../media/image72.emf"/><Relationship Id="rId34" Type="http://schemas.openxmlformats.org/officeDocument/2006/relationships/oleObject" Target="../embeddings/oleObject56.bin"/><Relationship Id="rId42" Type="http://schemas.openxmlformats.org/officeDocument/2006/relationships/oleObject" Target="../embeddings/oleObject60.bin"/><Relationship Id="rId47" Type="http://schemas.openxmlformats.org/officeDocument/2006/relationships/image" Target="../media/image85.emf"/><Relationship Id="rId7" Type="http://schemas.openxmlformats.org/officeDocument/2006/relationships/image" Target="../media/image65.emf"/><Relationship Id="rId2" Type="http://schemas.openxmlformats.org/officeDocument/2006/relationships/oleObject" Target="../embeddings/oleObject40.bin"/><Relationship Id="rId16" Type="http://schemas.openxmlformats.org/officeDocument/2006/relationships/oleObject" Target="../embeddings/oleObject47.bin"/><Relationship Id="rId29" Type="http://schemas.openxmlformats.org/officeDocument/2006/relationships/image" Target="../media/image76.emf"/><Relationship Id="rId11" Type="http://schemas.openxmlformats.org/officeDocument/2006/relationships/image" Target="../media/image67.emf"/><Relationship Id="rId24" Type="http://schemas.openxmlformats.org/officeDocument/2006/relationships/oleObject" Target="../embeddings/oleObject51.bin"/><Relationship Id="rId32" Type="http://schemas.openxmlformats.org/officeDocument/2006/relationships/oleObject" Target="../embeddings/oleObject55.bin"/><Relationship Id="rId37" Type="http://schemas.openxmlformats.org/officeDocument/2006/relationships/image" Target="../media/image80.emf"/><Relationship Id="rId40" Type="http://schemas.openxmlformats.org/officeDocument/2006/relationships/oleObject" Target="../embeddings/oleObject59.bin"/><Relationship Id="rId45" Type="http://schemas.openxmlformats.org/officeDocument/2006/relationships/image" Target="../media/image84.emf"/><Relationship Id="rId5" Type="http://schemas.openxmlformats.org/officeDocument/2006/relationships/image" Target="../media/image64.emf"/><Relationship Id="rId15" Type="http://schemas.openxmlformats.org/officeDocument/2006/relationships/image" Target="../media/image69.emf"/><Relationship Id="rId23" Type="http://schemas.openxmlformats.org/officeDocument/2006/relationships/image" Target="../media/image73.emf"/><Relationship Id="rId28" Type="http://schemas.openxmlformats.org/officeDocument/2006/relationships/oleObject" Target="../embeddings/oleObject53.bin"/><Relationship Id="rId36" Type="http://schemas.openxmlformats.org/officeDocument/2006/relationships/oleObject" Target="../embeddings/oleObject57.bin"/><Relationship Id="rId49" Type="http://schemas.openxmlformats.org/officeDocument/2006/relationships/image" Target="../media/image86.emf"/><Relationship Id="rId10" Type="http://schemas.openxmlformats.org/officeDocument/2006/relationships/oleObject" Target="../embeddings/oleObject44.bin"/><Relationship Id="rId19" Type="http://schemas.openxmlformats.org/officeDocument/2006/relationships/image" Target="../media/image71.emf"/><Relationship Id="rId31" Type="http://schemas.openxmlformats.org/officeDocument/2006/relationships/image" Target="../media/image77.emf"/><Relationship Id="rId44" Type="http://schemas.openxmlformats.org/officeDocument/2006/relationships/oleObject" Target="../embeddings/oleObject61.bin"/><Relationship Id="rId4" Type="http://schemas.openxmlformats.org/officeDocument/2006/relationships/oleObject" Target="../embeddings/oleObject41.bin"/><Relationship Id="rId9" Type="http://schemas.openxmlformats.org/officeDocument/2006/relationships/image" Target="../media/image66.emf"/><Relationship Id="rId14" Type="http://schemas.openxmlformats.org/officeDocument/2006/relationships/oleObject" Target="../embeddings/oleObject46.bin"/><Relationship Id="rId22" Type="http://schemas.openxmlformats.org/officeDocument/2006/relationships/oleObject" Target="../embeddings/oleObject50.bin"/><Relationship Id="rId27" Type="http://schemas.openxmlformats.org/officeDocument/2006/relationships/image" Target="../media/image75.emf"/><Relationship Id="rId30" Type="http://schemas.openxmlformats.org/officeDocument/2006/relationships/oleObject" Target="../embeddings/oleObject54.bin"/><Relationship Id="rId35" Type="http://schemas.openxmlformats.org/officeDocument/2006/relationships/image" Target="../media/image79.emf"/><Relationship Id="rId43" Type="http://schemas.openxmlformats.org/officeDocument/2006/relationships/image" Target="../media/image83.emf"/><Relationship Id="rId48" Type="http://schemas.openxmlformats.org/officeDocument/2006/relationships/oleObject" Target="../embeddings/oleObject63.bin"/><Relationship Id="rId8" Type="http://schemas.openxmlformats.org/officeDocument/2006/relationships/oleObject" Target="../embeddings/oleObject43.bin"/><Relationship Id="rId3" Type="http://schemas.openxmlformats.org/officeDocument/2006/relationships/image" Target="../media/image63.emf"/><Relationship Id="rId12" Type="http://schemas.openxmlformats.org/officeDocument/2006/relationships/oleObject" Target="../embeddings/oleObject45.bin"/><Relationship Id="rId17" Type="http://schemas.openxmlformats.org/officeDocument/2006/relationships/image" Target="../media/image70.emf"/><Relationship Id="rId25" Type="http://schemas.openxmlformats.org/officeDocument/2006/relationships/image" Target="../media/image74.emf"/><Relationship Id="rId33" Type="http://schemas.openxmlformats.org/officeDocument/2006/relationships/image" Target="../media/image78.emf"/><Relationship Id="rId38" Type="http://schemas.openxmlformats.org/officeDocument/2006/relationships/oleObject" Target="../embeddings/oleObject58.bin"/><Relationship Id="rId46" Type="http://schemas.openxmlformats.org/officeDocument/2006/relationships/oleObject" Target="../embeddings/oleObject62.bin"/><Relationship Id="rId20" Type="http://schemas.openxmlformats.org/officeDocument/2006/relationships/oleObject" Target="../embeddings/oleObject49.bin"/><Relationship Id="rId41"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oleObject" Target="../embeddings/oleObject42.bin"/></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94.emf"/><Relationship Id="rId18" Type="http://schemas.openxmlformats.org/officeDocument/2006/relationships/oleObject" Target="../embeddings/oleObject72.bin"/><Relationship Id="rId26" Type="http://schemas.openxmlformats.org/officeDocument/2006/relationships/oleObject" Target="../embeddings/oleObject76.bin"/><Relationship Id="rId3" Type="http://schemas.openxmlformats.org/officeDocument/2006/relationships/image" Target="../media/image89.emf"/><Relationship Id="rId21" Type="http://schemas.openxmlformats.org/officeDocument/2006/relationships/image" Target="../media/image98.emf"/><Relationship Id="rId7" Type="http://schemas.openxmlformats.org/officeDocument/2006/relationships/image" Target="../media/image91.emf"/><Relationship Id="rId12" Type="http://schemas.openxmlformats.org/officeDocument/2006/relationships/oleObject" Target="../embeddings/oleObject69.bin"/><Relationship Id="rId17" Type="http://schemas.openxmlformats.org/officeDocument/2006/relationships/image" Target="../media/image96.emf"/><Relationship Id="rId25" Type="http://schemas.openxmlformats.org/officeDocument/2006/relationships/image" Target="../media/image100.emf"/><Relationship Id="rId2" Type="http://schemas.openxmlformats.org/officeDocument/2006/relationships/oleObject" Target="../embeddings/oleObject64.bin"/><Relationship Id="rId16" Type="http://schemas.openxmlformats.org/officeDocument/2006/relationships/oleObject" Target="../embeddings/oleObject71.bin"/><Relationship Id="rId20" Type="http://schemas.openxmlformats.org/officeDocument/2006/relationships/oleObject" Target="../embeddings/oleObject73.bin"/><Relationship Id="rId29" Type="http://schemas.openxmlformats.org/officeDocument/2006/relationships/image" Target="../media/image102.emf"/><Relationship Id="rId1" Type="http://schemas.openxmlformats.org/officeDocument/2006/relationships/slideLayout" Target="../slideLayouts/slideLayout2.xml"/><Relationship Id="rId6" Type="http://schemas.openxmlformats.org/officeDocument/2006/relationships/oleObject" Target="../embeddings/oleObject66.bin"/><Relationship Id="rId11" Type="http://schemas.openxmlformats.org/officeDocument/2006/relationships/image" Target="../media/image93.emf"/><Relationship Id="rId24" Type="http://schemas.openxmlformats.org/officeDocument/2006/relationships/oleObject" Target="../embeddings/oleObject75.bin"/><Relationship Id="rId5" Type="http://schemas.openxmlformats.org/officeDocument/2006/relationships/image" Target="../media/image90.emf"/><Relationship Id="rId15" Type="http://schemas.openxmlformats.org/officeDocument/2006/relationships/image" Target="../media/image95.emf"/><Relationship Id="rId23" Type="http://schemas.openxmlformats.org/officeDocument/2006/relationships/image" Target="../media/image99.emf"/><Relationship Id="rId28" Type="http://schemas.openxmlformats.org/officeDocument/2006/relationships/oleObject" Target="../embeddings/oleObject77.bin"/><Relationship Id="rId10" Type="http://schemas.openxmlformats.org/officeDocument/2006/relationships/oleObject" Target="../embeddings/oleObject68.bin"/><Relationship Id="rId19" Type="http://schemas.openxmlformats.org/officeDocument/2006/relationships/image" Target="../media/image97.emf"/><Relationship Id="rId4" Type="http://schemas.openxmlformats.org/officeDocument/2006/relationships/oleObject" Target="../embeddings/oleObject65.bin"/><Relationship Id="rId9" Type="http://schemas.openxmlformats.org/officeDocument/2006/relationships/image" Target="../media/image92.emf"/><Relationship Id="rId14" Type="http://schemas.openxmlformats.org/officeDocument/2006/relationships/oleObject" Target="../embeddings/oleObject70.bin"/><Relationship Id="rId22" Type="http://schemas.openxmlformats.org/officeDocument/2006/relationships/oleObject" Target="../embeddings/oleObject74.bin"/><Relationship Id="rId27" Type="http://schemas.openxmlformats.org/officeDocument/2006/relationships/image" Target="../media/image101.emf"/></Relationships>
</file>

<file path=ppt/slides/_rels/slide3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oleObject" Target="../embeddings/oleObject78.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oleObject" Target="../embeddings/oleObject79.bin"/><Relationship Id="rId1" Type="http://schemas.openxmlformats.org/officeDocument/2006/relationships/slideLayout" Target="../slideLayouts/slideLayout2.xml"/><Relationship Id="rId5" Type="http://schemas.openxmlformats.org/officeDocument/2006/relationships/image" Target="../media/image105.wmf"/><Relationship Id="rId4" Type="http://schemas.openxmlformats.org/officeDocument/2006/relationships/oleObject" Target="../embeddings/oleObject80.bin"/></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12.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08621" y="1883221"/>
            <a:ext cx="5754624" cy="2371367"/>
          </a:xfrm>
        </p:spPr>
        <p:txBody>
          <a:bodyPr/>
          <a:lstStyle/>
          <a:p>
            <a:r>
              <a:rPr lang="ru-RU" dirty="0"/>
              <a:t>Специфика тестировоания в </a:t>
            </a:r>
            <a:r>
              <a:rPr lang="en-US" dirty="0"/>
              <a:t>Life Science</a:t>
            </a:r>
          </a:p>
        </p:txBody>
      </p:sp>
    </p:spTree>
    <p:extLst>
      <p:ext uri="{BB962C8B-B14F-4D97-AF65-F5344CB8AC3E}">
        <p14:creationId xmlns:p14="http://schemas.microsoft.com/office/powerpoint/2010/main" val="269028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What is Computerized System</a:t>
            </a:r>
          </a:p>
        </p:txBody>
      </p:sp>
      <p:sp>
        <p:nvSpPr>
          <p:cNvPr id="3" name="Content Placeholder 2"/>
          <p:cNvSpPr>
            <a:spLocks noGrp="1"/>
          </p:cNvSpPr>
          <p:nvPr>
            <p:ph idx="1"/>
          </p:nvPr>
        </p:nvSpPr>
        <p:spPr/>
        <p:txBody>
          <a:bodyPr>
            <a:normAutofit fontScale="92500" lnSpcReduction="10000"/>
          </a:bodyPr>
          <a:lstStyle/>
          <a:p>
            <a:r>
              <a:rPr lang="en-US" dirty="0"/>
              <a:t>Computer system</a:t>
            </a:r>
          </a:p>
          <a:p>
            <a:pPr lvl="1"/>
            <a:r>
              <a:rPr lang="en-US" dirty="0"/>
              <a:t>Software (OS and Applications)</a:t>
            </a:r>
          </a:p>
          <a:p>
            <a:pPr lvl="1"/>
            <a:r>
              <a:rPr lang="en-US" dirty="0"/>
              <a:t>Hardware and peripherals</a:t>
            </a:r>
          </a:p>
          <a:p>
            <a:pPr lvl="1"/>
            <a:r>
              <a:rPr lang="en-US" dirty="0"/>
              <a:t>Standard operating procedures</a:t>
            </a:r>
          </a:p>
          <a:p>
            <a:pPr lvl="1"/>
            <a:r>
              <a:rPr lang="en-US" dirty="0"/>
              <a:t>Network</a:t>
            </a:r>
          </a:p>
          <a:p>
            <a:r>
              <a:rPr lang="en-US" dirty="0"/>
              <a:t>Controlled Process</a:t>
            </a:r>
          </a:p>
          <a:p>
            <a:pPr lvl="1"/>
            <a:r>
              <a:rPr lang="en-US" dirty="0"/>
              <a:t>Instrument (Firmware)</a:t>
            </a:r>
          </a:p>
          <a:p>
            <a:pPr lvl="1"/>
            <a:r>
              <a:rPr lang="en-US" dirty="0"/>
              <a:t>Standard operating procedures</a:t>
            </a:r>
          </a:p>
          <a:p>
            <a:pPr lvl="1"/>
            <a:r>
              <a:rPr lang="en-US" dirty="0"/>
              <a:t>People </a:t>
            </a:r>
          </a:p>
          <a:p>
            <a:endParaRPr lang="en-US" dirty="0"/>
          </a:p>
          <a:p>
            <a:r>
              <a:rPr lang="en-US" dirty="0"/>
              <a:t>Computer system + Controlled Process = Computerized systems </a:t>
            </a:r>
          </a:p>
        </p:txBody>
      </p:sp>
    </p:spTree>
    <p:extLst>
      <p:ext uri="{BB962C8B-B14F-4D97-AF65-F5344CB8AC3E}">
        <p14:creationId xmlns:p14="http://schemas.microsoft.com/office/powerpoint/2010/main" val="3708540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09B85F4-FA29-7344-4358-B65F3841DA92}"/>
              </a:ext>
            </a:extLst>
          </p:cNvPr>
          <p:cNvGraphicFramePr>
            <a:graphicFrameLocks noChangeAspect="1"/>
          </p:cNvGraphicFramePr>
          <p:nvPr>
            <p:extLst>
              <p:ext uri="{D42A27DB-BD31-4B8C-83A1-F6EECF244321}">
                <p14:modId xmlns:p14="http://schemas.microsoft.com/office/powerpoint/2010/main" val="1645256334"/>
              </p:ext>
            </p:extLst>
          </p:nvPr>
        </p:nvGraphicFramePr>
        <p:xfrm>
          <a:off x="438150" y="0"/>
          <a:ext cx="2779713" cy="2490787"/>
        </p:xfrm>
        <a:graphic>
          <a:graphicData uri="http://schemas.openxmlformats.org/presentationml/2006/ole">
            <mc:AlternateContent xmlns:mc="http://schemas.openxmlformats.org/markup-compatibility/2006">
              <mc:Choice xmlns:v="urn:schemas-microsoft-com:vml" Requires="v">
                <p:oleObj name="CS ChemDraw Drawing" r:id="rId2" imgW="2779287" imgH="2491230" progId="ChemDraw.Document.6.0">
                  <p:embed/>
                </p:oleObj>
              </mc:Choice>
              <mc:Fallback>
                <p:oleObj name="CS ChemDraw Drawing" r:id="rId2" imgW="2779287" imgH="2491230" progId="ChemDraw.Document.6.0">
                  <p:embed/>
                  <p:pic>
                    <p:nvPicPr>
                      <p:cNvPr id="0" name=""/>
                      <p:cNvPicPr/>
                      <p:nvPr/>
                    </p:nvPicPr>
                    <p:blipFill>
                      <a:blip r:embed="rId3"/>
                      <a:stretch>
                        <a:fillRect/>
                      </a:stretch>
                    </p:blipFill>
                    <p:spPr>
                      <a:xfrm>
                        <a:off x="438150" y="0"/>
                        <a:ext cx="2779713" cy="24907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5C198726-1EA9-A044-1470-10F2E3EC90A1}"/>
              </a:ext>
            </a:extLst>
          </p:cNvPr>
          <p:cNvGraphicFramePr>
            <a:graphicFrameLocks noChangeAspect="1"/>
          </p:cNvGraphicFramePr>
          <p:nvPr>
            <p:extLst>
              <p:ext uri="{D42A27DB-BD31-4B8C-83A1-F6EECF244321}">
                <p14:modId xmlns:p14="http://schemas.microsoft.com/office/powerpoint/2010/main" val="1613237379"/>
              </p:ext>
            </p:extLst>
          </p:nvPr>
        </p:nvGraphicFramePr>
        <p:xfrm>
          <a:off x="3614285" y="681718"/>
          <a:ext cx="1652587" cy="2227263"/>
        </p:xfrm>
        <a:graphic>
          <a:graphicData uri="http://schemas.openxmlformats.org/presentationml/2006/ole">
            <mc:AlternateContent xmlns:mc="http://schemas.openxmlformats.org/markup-compatibility/2006">
              <mc:Choice xmlns:v="urn:schemas-microsoft-com:vml" Requires="v">
                <p:oleObj name="CS ChemDraw Drawing" r:id="rId4" imgW="1653260" imgH="2227625" progId="ChemDraw.Document.6.0">
                  <p:embed/>
                </p:oleObj>
              </mc:Choice>
              <mc:Fallback>
                <p:oleObj name="CS ChemDraw Drawing" r:id="rId4" imgW="1653260" imgH="2227625" progId="ChemDraw.Document.6.0">
                  <p:embed/>
                  <p:pic>
                    <p:nvPicPr>
                      <p:cNvPr id="0" name=""/>
                      <p:cNvPicPr/>
                      <p:nvPr/>
                    </p:nvPicPr>
                    <p:blipFill>
                      <a:blip r:embed="rId5"/>
                      <a:stretch>
                        <a:fillRect/>
                      </a:stretch>
                    </p:blipFill>
                    <p:spPr>
                      <a:xfrm>
                        <a:off x="3614285" y="681718"/>
                        <a:ext cx="1652587" cy="222726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96097B8-7D73-8F2D-5261-9B10207D8030}"/>
              </a:ext>
            </a:extLst>
          </p:cNvPr>
          <p:cNvGraphicFramePr>
            <a:graphicFrameLocks noChangeAspect="1"/>
          </p:cNvGraphicFramePr>
          <p:nvPr>
            <p:extLst>
              <p:ext uri="{D42A27DB-BD31-4B8C-83A1-F6EECF244321}">
                <p14:modId xmlns:p14="http://schemas.microsoft.com/office/powerpoint/2010/main" val="3707190755"/>
              </p:ext>
            </p:extLst>
          </p:nvPr>
        </p:nvGraphicFramePr>
        <p:xfrm>
          <a:off x="5930448" y="1097015"/>
          <a:ext cx="1989363" cy="1838385"/>
        </p:xfrm>
        <a:graphic>
          <a:graphicData uri="http://schemas.openxmlformats.org/presentationml/2006/ole">
            <mc:AlternateContent xmlns:mc="http://schemas.openxmlformats.org/markup-compatibility/2006">
              <mc:Choice xmlns:v="urn:schemas-microsoft-com:vml" Requires="v">
                <p:oleObj name="CS ChemDraw Drawing" r:id="rId6" imgW="3200094" imgH="2957819" progId="ChemDraw.Document.6.0">
                  <p:embed/>
                </p:oleObj>
              </mc:Choice>
              <mc:Fallback>
                <p:oleObj name="CS ChemDraw Drawing" r:id="rId6" imgW="3200094" imgH="2957819" progId="ChemDraw.Document.6.0">
                  <p:embed/>
                  <p:pic>
                    <p:nvPicPr>
                      <p:cNvPr id="0" name=""/>
                      <p:cNvPicPr/>
                      <p:nvPr/>
                    </p:nvPicPr>
                    <p:blipFill>
                      <a:blip r:embed="rId7"/>
                      <a:stretch>
                        <a:fillRect/>
                      </a:stretch>
                    </p:blipFill>
                    <p:spPr>
                      <a:xfrm>
                        <a:off x="5930448" y="1097015"/>
                        <a:ext cx="1989363" cy="183838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C587287B-2650-D38F-13A8-5D68EA7B8F2A}"/>
              </a:ext>
            </a:extLst>
          </p:cNvPr>
          <p:cNvGraphicFramePr>
            <a:graphicFrameLocks noChangeAspect="1"/>
          </p:cNvGraphicFramePr>
          <p:nvPr>
            <p:extLst>
              <p:ext uri="{D42A27DB-BD31-4B8C-83A1-F6EECF244321}">
                <p14:modId xmlns:p14="http://schemas.microsoft.com/office/powerpoint/2010/main" val="2975009362"/>
              </p:ext>
            </p:extLst>
          </p:nvPr>
        </p:nvGraphicFramePr>
        <p:xfrm>
          <a:off x="8681358" y="1795349"/>
          <a:ext cx="976313" cy="976313"/>
        </p:xfrm>
        <a:graphic>
          <a:graphicData uri="http://schemas.openxmlformats.org/presentationml/2006/ole">
            <mc:AlternateContent xmlns:mc="http://schemas.openxmlformats.org/markup-compatibility/2006">
              <mc:Choice xmlns:v="urn:schemas-microsoft-com:vml" Requires="v">
                <p:oleObj name="CS ChemDraw Drawing" r:id="rId8" imgW="976481" imgH="976347" progId="ChemDraw.Document.6.0">
                  <p:embed/>
                </p:oleObj>
              </mc:Choice>
              <mc:Fallback>
                <p:oleObj name="CS ChemDraw Drawing" r:id="rId8" imgW="976481" imgH="976347" progId="ChemDraw.Document.6.0">
                  <p:embed/>
                  <p:pic>
                    <p:nvPicPr>
                      <p:cNvPr id="0" name=""/>
                      <p:cNvPicPr/>
                      <p:nvPr/>
                    </p:nvPicPr>
                    <p:blipFill>
                      <a:blip r:embed="rId9"/>
                      <a:stretch>
                        <a:fillRect/>
                      </a:stretch>
                    </p:blipFill>
                    <p:spPr>
                      <a:xfrm>
                        <a:off x="8681358" y="1795349"/>
                        <a:ext cx="976313" cy="976313"/>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38722B28-C9E5-BCBD-4EBE-CC63F62A6066}"/>
              </a:ext>
            </a:extLst>
          </p:cNvPr>
          <p:cNvGraphicFramePr>
            <a:graphicFrameLocks noChangeAspect="1"/>
          </p:cNvGraphicFramePr>
          <p:nvPr>
            <p:extLst>
              <p:ext uri="{D42A27DB-BD31-4B8C-83A1-F6EECF244321}">
                <p14:modId xmlns:p14="http://schemas.microsoft.com/office/powerpoint/2010/main" val="1941925563"/>
              </p:ext>
            </p:extLst>
          </p:nvPr>
        </p:nvGraphicFramePr>
        <p:xfrm>
          <a:off x="760073" y="3266732"/>
          <a:ext cx="3060019" cy="2521973"/>
        </p:xfrm>
        <a:graphic>
          <a:graphicData uri="http://schemas.openxmlformats.org/presentationml/2006/ole">
            <mc:AlternateContent xmlns:mc="http://schemas.openxmlformats.org/markup-compatibility/2006">
              <mc:Choice xmlns:v="urn:schemas-microsoft-com:vml" Requires="v">
                <p:oleObj name="CS ChemDraw Drawing" r:id="rId10" imgW="5254283" imgH="4330949" progId="ChemDraw.Document.6.0">
                  <p:embed/>
                </p:oleObj>
              </mc:Choice>
              <mc:Fallback>
                <p:oleObj name="CS ChemDraw Drawing" r:id="rId10" imgW="5254283" imgH="4330949" progId="ChemDraw.Document.6.0">
                  <p:embed/>
                  <p:pic>
                    <p:nvPicPr>
                      <p:cNvPr id="0" name=""/>
                      <p:cNvPicPr/>
                      <p:nvPr/>
                    </p:nvPicPr>
                    <p:blipFill>
                      <a:blip r:embed="rId11"/>
                      <a:stretch>
                        <a:fillRect/>
                      </a:stretch>
                    </p:blipFill>
                    <p:spPr>
                      <a:xfrm>
                        <a:off x="760073" y="3266732"/>
                        <a:ext cx="3060019" cy="252197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CF9F744A-CAC8-D923-0A08-D964529F400A}"/>
              </a:ext>
            </a:extLst>
          </p:cNvPr>
          <p:cNvGraphicFramePr>
            <a:graphicFrameLocks noChangeAspect="1"/>
          </p:cNvGraphicFramePr>
          <p:nvPr>
            <p:extLst>
              <p:ext uri="{D42A27DB-BD31-4B8C-83A1-F6EECF244321}">
                <p14:modId xmlns:p14="http://schemas.microsoft.com/office/powerpoint/2010/main" val="790720505"/>
              </p:ext>
            </p:extLst>
          </p:nvPr>
        </p:nvGraphicFramePr>
        <p:xfrm>
          <a:off x="4983616" y="4583164"/>
          <a:ext cx="2636837" cy="1289050"/>
        </p:xfrm>
        <a:graphic>
          <a:graphicData uri="http://schemas.openxmlformats.org/presentationml/2006/ole">
            <mc:AlternateContent xmlns:mc="http://schemas.openxmlformats.org/markup-compatibility/2006">
              <mc:Choice xmlns:v="urn:schemas-microsoft-com:vml" Requires="v">
                <p:oleObj name="CS ChemDraw Drawing" r:id="rId12" imgW="2636163" imgH="1288937" progId="ChemDraw.Document.6.0">
                  <p:embed/>
                </p:oleObj>
              </mc:Choice>
              <mc:Fallback>
                <p:oleObj name="CS ChemDraw Drawing" r:id="rId12" imgW="2636163" imgH="1288937" progId="ChemDraw.Document.6.0">
                  <p:embed/>
                  <p:pic>
                    <p:nvPicPr>
                      <p:cNvPr id="0" name=""/>
                      <p:cNvPicPr/>
                      <p:nvPr/>
                    </p:nvPicPr>
                    <p:blipFill>
                      <a:blip r:embed="rId13"/>
                      <a:stretch>
                        <a:fillRect/>
                      </a:stretch>
                    </p:blipFill>
                    <p:spPr>
                      <a:xfrm>
                        <a:off x="4983616" y="4583164"/>
                        <a:ext cx="2636837" cy="1289050"/>
                      </a:xfrm>
                      <a:prstGeom prst="rect">
                        <a:avLst/>
                      </a:prstGeom>
                    </p:spPr>
                  </p:pic>
                </p:oleObj>
              </mc:Fallback>
            </mc:AlternateContent>
          </a:graphicData>
        </a:graphic>
      </p:graphicFrame>
    </p:spTree>
    <p:extLst>
      <p:ext uri="{BB962C8B-B14F-4D97-AF65-F5344CB8AC3E}">
        <p14:creationId xmlns:p14="http://schemas.microsoft.com/office/powerpoint/2010/main" val="2177439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p:cNvSpPr>
            <a:spLocks noGrp="1"/>
          </p:cNvSpPr>
          <p:nvPr>
            <p:ph type="title"/>
          </p:nvPr>
        </p:nvSpPr>
        <p:spPr/>
        <p:txBody>
          <a:bodyPr/>
          <a:lstStyle/>
          <a:p>
            <a:r>
              <a:rPr lang="en-US" dirty="0"/>
              <a:t>Intended use of equipment</a:t>
            </a:r>
          </a:p>
        </p:txBody>
      </p:sp>
      <p:sp>
        <p:nvSpPr>
          <p:cNvPr id="3" name="Content Placeholder 2"/>
          <p:cNvSpPr>
            <a:spLocks noGrp="1"/>
          </p:cNvSpPr>
          <p:nvPr>
            <p:ph idx="1"/>
          </p:nvPr>
        </p:nvSpPr>
        <p:spPr/>
        <p:txBody>
          <a:bodyPr/>
          <a:lstStyle/>
          <a:p>
            <a:r>
              <a:rPr lang="en-US" dirty="0"/>
              <a:t>Company must demonstrate fitness for purpose of all equipment and computerized systems to comply with the regulations</a:t>
            </a:r>
          </a:p>
          <a:p>
            <a:pPr lvl="1"/>
            <a:r>
              <a:rPr lang="en-US" dirty="0"/>
              <a:t>Majority of computerized systems are purchased, so regulations require us to validate each system</a:t>
            </a:r>
          </a:p>
          <a:p>
            <a:pPr lvl="1"/>
            <a:r>
              <a:rPr lang="en-US" dirty="0"/>
              <a:t>Part of validation is to check the quality of system development and support by the audits of software suppliers</a:t>
            </a:r>
          </a:p>
        </p:txBody>
      </p:sp>
    </p:spTree>
    <p:extLst>
      <p:ext uri="{BB962C8B-B14F-4D97-AF65-F5344CB8AC3E}">
        <p14:creationId xmlns:p14="http://schemas.microsoft.com/office/powerpoint/2010/main" val="1491400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31846D51-48EA-5E78-F92B-4B37C73DD640}"/>
              </a:ext>
            </a:extLst>
          </p:cNvPr>
          <p:cNvGraphicFramePr>
            <a:graphicFrameLocks noChangeAspect="1"/>
          </p:cNvGraphicFramePr>
          <p:nvPr>
            <p:extLst>
              <p:ext uri="{D42A27DB-BD31-4B8C-83A1-F6EECF244321}">
                <p14:modId xmlns:p14="http://schemas.microsoft.com/office/powerpoint/2010/main" val="576484751"/>
              </p:ext>
            </p:extLst>
          </p:nvPr>
        </p:nvGraphicFramePr>
        <p:xfrm>
          <a:off x="3925888" y="719138"/>
          <a:ext cx="4338637" cy="5418137"/>
        </p:xfrm>
        <a:graphic>
          <a:graphicData uri="http://schemas.openxmlformats.org/presentationml/2006/ole">
            <mc:AlternateContent xmlns:mc="http://schemas.openxmlformats.org/markup-compatibility/2006">
              <mc:Choice xmlns:v="urn:schemas-microsoft-com:vml" Requires="v">
                <p:oleObj name="CS ChemDraw Drawing" r:id="rId2" imgW="10250149" imgH="12802723" progId="ChemDraw.Document.6.0">
                  <p:embed/>
                </p:oleObj>
              </mc:Choice>
              <mc:Fallback>
                <p:oleObj name="CS ChemDraw Drawing" r:id="rId2" imgW="10250149" imgH="12802723" progId="ChemDraw.Document.6.0">
                  <p:embed/>
                  <p:pic>
                    <p:nvPicPr>
                      <p:cNvPr id="0" name=""/>
                      <p:cNvPicPr/>
                      <p:nvPr/>
                    </p:nvPicPr>
                    <p:blipFill>
                      <a:blip r:embed="rId3"/>
                      <a:stretch>
                        <a:fillRect/>
                      </a:stretch>
                    </p:blipFill>
                    <p:spPr>
                      <a:xfrm>
                        <a:off x="3925888" y="719138"/>
                        <a:ext cx="4338637" cy="5418137"/>
                      </a:xfrm>
                      <a:prstGeom prst="rect">
                        <a:avLst/>
                      </a:prstGeom>
                    </p:spPr>
                  </p:pic>
                </p:oleObj>
              </mc:Fallback>
            </mc:AlternateContent>
          </a:graphicData>
        </a:graphic>
      </p:graphicFrame>
    </p:spTree>
    <p:extLst>
      <p:ext uri="{BB962C8B-B14F-4D97-AF65-F5344CB8AC3E}">
        <p14:creationId xmlns:p14="http://schemas.microsoft.com/office/powerpoint/2010/main" val="506333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Computerized System Validation (CSV)</a:t>
            </a:r>
          </a:p>
        </p:txBody>
      </p:sp>
      <p:sp>
        <p:nvSpPr>
          <p:cNvPr id="3" name="Content Placeholder 2"/>
          <p:cNvSpPr>
            <a:spLocks noGrp="1"/>
          </p:cNvSpPr>
          <p:nvPr>
            <p:ph idx="1"/>
          </p:nvPr>
        </p:nvSpPr>
        <p:spPr/>
        <p:txBody>
          <a:bodyPr>
            <a:normAutofit lnSpcReduction="10000"/>
          </a:bodyPr>
          <a:lstStyle/>
          <a:p>
            <a:r>
              <a:rPr lang="en-US" dirty="0"/>
              <a:t>CSV – does the computer system do what the customer thinks it does?</a:t>
            </a:r>
          </a:p>
          <a:p>
            <a:r>
              <a:rPr lang="en-US" dirty="0"/>
              <a:t>Customer must validate the system</a:t>
            </a:r>
          </a:p>
          <a:p>
            <a:pPr lvl="1"/>
            <a:r>
              <a:rPr lang="en-US" dirty="0"/>
              <a:t>Plan the validation</a:t>
            </a:r>
          </a:p>
          <a:p>
            <a:pPr lvl="1"/>
            <a:r>
              <a:rPr lang="en-US" dirty="0"/>
              <a:t>Define life cycle used</a:t>
            </a:r>
          </a:p>
          <a:p>
            <a:pPr lvl="1"/>
            <a:r>
              <a:rPr lang="en-US" dirty="0"/>
              <a:t>Manage the risk due to system and process</a:t>
            </a:r>
          </a:p>
          <a:p>
            <a:pPr lvl="1"/>
            <a:r>
              <a:rPr lang="en-US" dirty="0"/>
              <a:t>Documented evidence of activities (user requirements, traceably, correct installation, configuration documented and testing versus requirements)</a:t>
            </a:r>
          </a:p>
          <a:p>
            <a:pPr lvl="1"/>
            <a:r>
              <a:rPr lang="en-US" dirty="0"/>
              <a:t>Report validation and release system for use</a:t>
            </a:r>
          </a:p>
          <a:p>
            <a:r>
              <a:rPr lang="en-US" dirty="0"/>
              <a:t>If system uses 3-rd party libraries/products their suppliers must be assessed in the same way</a:t>
            </a:r>
          </a:p>
        </p:txBody>
      </p:sp>
    </p:spTree>
    <p:extLst>
      <p:ext uri="{BB962C8B-B14F-4D97-AF65-F5344CB8AC3E}">
        <p14:creationId xmlns:p14="http://schemas.microsoft.com/office/powerpoint/2010/main" val="1787817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9B799EA6-5E26-AF73-3A5E-7560EF491701}"/>
              </a:ext>
            </a:extLst>
          </p:cNvPr>
          <p:cNvGraphicFramePr>
            <a:graphicFrameLocks noChangeAspect="1"/>
          </p:cNvGraphicFramePr>
          <p:nvPr>
            <p:extLst>
              <p:ext uri="{D42A27DB-BD31-4B8C-83A1-F6EECF244321}">
                <p14:modId xmlns:p14="http://schemas.microsoft.com/office/powerpoint/2010/main" val="458713137"/>
              </p:ext>
            </p:extLst>
          </p:nvPr>
        </p:nvGraphicFramePr>
        <p:xfrm>
          <a:off x="2032000" y="1919288"/>
          <a:ext cx="8128000" cy="3017837"/>
        </p:xfrm>
        <a:graphic>
          <a:graphicData uri="http://schemas.openxmlformats.org/presentationml/2006/ole">
            <mc:AlternateContent xmlns:mc="http://schemas.openxmlformats.org/markup-compatibility/2006">
              <mc:Choice xmlns:v="urn:schemas-microsoft-com:vml" Requires="v">
                <p:oleObj name="CS ChemDraw Drawing" r:id="rId2" imgW="15393725" imgH="5714490" progId="ChemDraw.Document.6.0">
                  <p:embed/>
                </p:oleObj>
              </mc:Choice>
              <mc:Fallback>
                <p:oleObj name="CS ChemDraw Drawing" r:id="rId2" imgW="15393725" imgH="5714490" progId="ChemDraw.Document.6.0">
                  <p:embed/>
                  <p:pic>
                    <p:nvPicPr>
                      <p:cNvPr id="0" name=""/>
                      <p:cNvPicPr/>
                      <p:nvPr/>
                    </p:nvPicPr>
                    <p:blipFill>
                      <a:blip r:embed="rId3"/>
                      <a:stretch>
                        <a:fillRect/>
                      </a:stretch>
                    </p:blipFill>
                    <p:spPr>
                      <a:xfrm>
                        <a:off x="2032000" y="1919288"/>
                        <a:ext cx="8128000" cy="3017837"/>
                      </a:xfrm>
                      <a:prstGeom prst="rect">
                        <a:avLst/>
                      </a:prstGeom>
                    </p:spPr>
                  </p:pic>
                </p:oleObj>
              </mc:Fallback>
            </mc:AlternateContent>
          </a:graphicData>
        </a:graphic>
      </p:graphicFrame>
    </p:spTree>
    <p:extLst>
      <p:ext uri="{BB962C8B-B14F-4D97-AF65-F5344CB8AC3E}">
        <p14:creationId xmlns:p14="http://schemas.microsoft.com/office/powerpoint/2010/main" val="3580107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CSV – is Good S/W Engineering Practice</a:t>
            </a:r>
          </a:p>
        </p:txBody>
      </p:sp>
      <p:sp>
        <p:nvSpPr>
          <p:cNvPr id="3" name="Content Placeholder 2"/>
          <p:cNvSpPr>
            <a:spLocks noGrp="1"/>
          </p:cNvSpPr>
          <p:nvPr>
            <p:ph idx="1"/>
          </p:nvPr>
        </p:nvSpPr>
        <p:spPr/>
        <p:txBody>
          <a:bodyPr>
            <a:normAutofit lnSpcReduction="10000"/>
          </a:bodyPr>
          <a:lstStyle/>
          <a:p>
            <a:r>
              <a:rPr lang="en-US" dirty="0"/>
              <a:t>Process owner is responsible for validation</a:t>
            </a:r>
          </a:p>
          <a:p>
            <a:r>
              <a:rPr lang="en-US" dirty="0"/>
              <a:t>Team activity: Users, QA, IT and vendor’s specialists</a:t>
            </a:r>
          </a:p>
          <a:p>
            <a:r>
              <a:rPr lang="en-US" dirty="0"/>
              <a:t>Planned activity</a:t>
            </a:r>
          </a:p>
          <a:p>
            <a:r>
              <a:rPr lang="en-US" dirty="0"/>
              <a:t>Formal documented requirement</a:t>
            </a:r>
          </a:p>
          <a:p>
            <a:r>
              <a:rPr lang="en-US" dirty="0"/>
              <a:t>Define user requirements and to show intended purpose</a:t>
            </a:r>
          </a:p>
          <a:p>
            <a:r>
              <a:rPr lang="en-US" dirty="0"/>
              <a:t>Documented tested</a:t>
            </a:r>
          </a:p>
          <a:p>
            <a:r>
              <a:rPr lang="en-US" dirty="0"/>
              <a:t>Four eyes principals: one person &amp; one person checks</a:t>
            </a:r>
          </a:p>
          <a:p>
            <a:r>
              <a:rPr lang="en-US" dirty="0"/>
              <a:t>Control change</a:t>
            </a:r>
          </a:p>
          <a:p>
            <a:r>
              <a:rPr lang="en-US" dirty="0"/>
              <a:t>Report work and release system for use</a:t>
            </a:r>
            <a:endParaRPr lang="ru-RU" dirty="0"/>
          </a:p>
          <a:p>
            <a:endParaRPr lang="en-US" dirty="0"/>
          </a:p>
        </p:txBody>
      </p:sp>
    </p:spTree>
    <p:extLst>
      <p:ext uri="{BB962C8B-B14F-4D97-AF65-F5344CB8AC3E}">
        <p14:creationId xmlns:p14="http://schemas.microsoft.com/office/powerpoint/2010/main" val="3671213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5257DA8-E9E4-1B07-DC62-C4D8EE9BF4A4}"/>
              </a:ext>
            </a:extLst>
          </p:cNvPr>
          <p:cNvGraphicFramePr>
            <a:graphicFrameLocks noChangeAspect="1"/>
          </p:cNvGraphicFramePr>
          <p:nvPr>
            <p:extLst>
              <p:ext uri="{D42A27DB-BD31-4B8C-83A1-F6EECF244321}">
                <p14:modId xmlns:p14="http://schemas.microsoft.com/office/powerpoint/2010/main" val="783904003"/>
              </p:ext>
            </p:extLst>
          </p:nvPr>
        </p:nvGraphicFramePr>
        <p:xfrm>
          <a:off x="977446" y="787627"/>
          <a:ext cx="4337050" cy="1447800"/>
        </p:xfrm>
        <a:graphic>
          <a:graphicData uri="http://schemas.openxmlformats.org/presentationml/2006/ole">
            <mc:AlternateContent xmlns:mc="http://schemas.openxmlformats.org/markup-compatibility/2006">
              <mc:Choice xmlns:v="urn:schemas-microsoft-com:vml" Requires="v">
                <p:oleObj name="CS ChemDraw Drawing" r:id="rId2" imgW="4336825" imgH="1447222" progId="ChemDraw.Document.6.0">
                  <p:embed/>
                </p:oleObj>
              </mc:Choice>
              <mc:Fallback>
                <p:oleObj name="CS ChemDraw Drawing" r:id="rId2" imgW="4336825" imgH="1447222" progId="ChemDraw.Document.6.0">
                  <p:embed/>
                  <p:pic>
                    <p:nvPicPr>
                      <p:cNvPr id="0" name=""/>
                      <p:cNvPicPr/>
                      <p:nvPr/>
                    </p:nvPicPr>
                    <p:blipFill>
                      <a:blip r:embed="rId3"/>
                      <a:stretch>
                        <a:fillRect/>
                      </a:stretch>
                    </p:blipFill>
                    <p:spPr>
                      <a:xfrm>
                        <a:off x="977446" y="787627"/>
                        <a:ext cx="4337050" cy="14478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866A7C7-B302-F172-409B-30B663930F5A}"/>
              </a:ext>
            </a:extLst>
          </p:cNvPr>
          <p:cNvGraphicFramePr>
            <a:graphicFrameLocks noChangeAspect="1"/>
          </p:cNvGraphicFramePr>
          <p:nvPr>
            <p:extLst>
              <p:ext uri="{D42A27DB-BD31-4B8C-83A1-F6EECF244321}">
                <p14:modId xmlns:p14="http://schemas.microsoft.com/office/powerpoint/2010/main" val="1718036735"/>
              </p:ext>
            </p:extLst>
          </p:nvPr>
        </p:nvGraphicFramePr>
        <p:xfrm>
          <a:off x="6303736" y="787627"/>
          <a:ext cx="4025900" cy="4367213"/>
        </p:xfrm>
        <a:graphic>
          <a:graphicData uri="http://schemas.openxmlformats.org/presentationml/2006/ole">
            <mc:AlternateContent xmlns:mc="http://schemas.openxmlformats.org/markup-compatibility/2006">
              <mc:Choice xmlns:v="urn:schemas-microsoft-com:vml" Requires="v">
                <p:oleObj name="CS ChemDraw Drawing" r:id="rId4" imgW="4025807" imgH="4367689" progId="ChemDraw.Document.6.0">
                  <p:embed/>
                </p:oleObj>
              </mc:Choice>
              <mc:Fallback>
                <p:oleObj name="CS ChemDraw Drawing" r:id="rId4" imgW="4025807" imgH="4367689" progId="ChemDraw.Document.6.0">
                  <p:embed/>
                  <p:pic>
                    <p:nvPicPr>
                      <p:cNvPr id="0" name=""/>
                      <p:cNvPicPr/>
                      <p:nvPr/>
                    </p:nvPicPr>
                    <p:blipFill>
                      <a:blip r:embed="rId5"/>
                      <a:stretch>
                        <a:fillRect/>
                      </a:stretch>
                    </p:blipFill>
                    <p:spPr>
                      <a:xfrm>
                        <a:off x="6303736" y="787627"/>
                        <a:ext cx="4025900" cy="4367213"/>
                      </a:xfrm>
                      <a:prstGeom prst="rect">
                        <a:avLst/>
                      </a:prstGeom>
                    </p:spPr>
                  </p:pic>
                </p:oleObj>
              </mc:Fallback>
            </mc:AlternateContent>
          </a:graphicData>
        </a:graphic>
      </p:graphicFrame>
    </p:spTree>
    <p:extLst>
      <p:ext uri="{BB962C8B-B14F-4D97-AF65-F5344CB8AC3E}">
        <p14:creationId xmlns:p14="http://schemas.microsoft.com/office/powerpoint/2010/main" val="2794108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Mandatory Obligations</a:t>
            </a:r>
          </a:p>
        </p:txBody>
      </p:sp>
      <p:sp>
        <p:nvSpPr>
          <p:cNvPr id="3" name="Content Placeholder 2"/>
          <p:cNvSpPr>
            <a:spLocks noGrp="1"/>
          </p:cNvSpPr>
          <p:nvPr>
            <p:ph idx="1"/>
          </p:nvPr>
        </p:nvSpPr>
        <p:spPr/>
        <p:txBody>
          <a:bodyPr>
            <a:normAutofit lnSpcReduction="10000"/>
          </a:bodyPr>
          <a:lstStyle/>
          <a:p>
            <a:r>
              <a:rPr lang="en-US" dirty="0"/>
              <a:t>SW must ensure Data Quality and Integrity</a:t>
            </a:r>
          </a:p>
          <a:p>
            <a:pPr lvl="1"/>
            <a:r>
              <a:rPr lang="en-US" dirty="0"/>
              <a:t>Data creation/modification can only be made by authorized personnel</a:t>
            </a:r>
          </a:p>
          <a:p>
            <a:pPr lvl="1"/>
            <a:r>
              <a:rPr lang="en-US" dirty="0"/>
              <a:t>It must be possible to track any data changes: who what when, old and new data values</a:t>
            </a:r>
          </a:p>
          <a:p>
            <a:r>
              <a:rPr lang="en-US" dirty="0"/>
              <a:t>Follow common regulatory compliance requirement</a:t>
            </a:r>
          </a:p>
          <a:p>
            <a:pPr lvl="1"/>
            <a:r>
              <a:rPr lang="en-US" dirty="0"/>
              <a:t>Say what you do</a:t>
            </a:r>
          </a:p>
          <a:p>
            <a:pPr lvl="2"/>
            <a:r>
              <a:rPr lang="en-US" dirty="0"/>
              <a:t>Have a written procedure that states what you do</a:t>
            </a:r>
          </a:p>
          <a:p>
            <a:pPr lvl="1"/>
            <a:r>
              <a:rPr lang="en-US" dirty="0"/>
              <a:t>Do what you say</a:t>
            </a:r>
          </a:p>
          <a:p>
            <a:pPr lvl="2"/>
            <a:r>
              <a:rPr lang="en-US" dirty="0"/>
              <a:t>Follow the procedure, in case of deviation – write what was done and consider procedure revise</a:t>
            </a:r>
          </a:p>
          <a:p>
            <a:pPr lvl="1"/>
            <a:r>
              <a:rPr lang="en-US" dirty="0"/>
              <a:t>Document it</a:t>
            </a:r>
          </a:p>
          <a:p>
            <a:pPr lvl="2"/>
            <a:r>
              <a:rPr lang="en-US" dirty="0"/>
              <a:t>Written and electronic evidence is needed to demonstrate that procedure was followed</a:t>
            </a:r>
          </a:p>
        </p:txBody>
      </p:sp>
    </p:spTree>
    <p:extLst>
      <p:ext uri="{BB962C8B-B14F-4D97-AF65-F5344CB8AC3E}">
        <p14:creationId xmlns:p14="http://schemas.microsoft.com/office/powerpoint/2010/main" val="2806580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AF0693E-E4D7-26B8-E9C1-E2B0095A73A1}"/>
              </a:ext>
            </a:extLst>
          </p:cNvPr>
          <p:cNvGraphicFramePr>
            <a:graphicFrameLocks noChangeAspect="1"/>
          </p:cNvGraphicFramePr>
          <p:nvPr>
            <p:extLst>
              <p:ext uri="{D42A27DB-BD31-4B8C-83A1-F6EECF244321}">
                <p14:modId xmlns:p14="http://schemas.microsoft.com/office/powerpoint/2010/main" val="1840146375"/>
              </p:ext>
            </p:extLst>
          </p:nvPr>
        </p:nvGraphicFramePr>
        <p:xfrm>
          <a:off x="650875" y="493032"/>
          <a:ext cx="3270250" cy="1820863"/>
        </p:xfrm>
        <a:graphic>
          <a:graphicData uri="http://schemas.openxmlformats.org/presentationml/2006/ole">
            <mc:AlternateContent xmlns:mc="http://schemas.openxmlformats.org/markup-compatibility/2006">
              <mc:Choice xmlns:v="urn:schemas-microsoft-com:vml" Requires="v">
                <p:oleObj name="CS ChemDraw Drawing" r:id="rId2" imgW="3270127" imgH="1820738" progId="ChemDraw.Document.6.0">
                  <p:embed/>
                </p:oleObj>
              </mc:Choice>
              <mc:Fallback>
                <p:oleObj name="CS ChemDraw Drawing" r:id="rId2" imgW="3270127" imgH="1820738" progId="ChemDraw.Document.6.0">
                  <p:embed/>
                  <p:pic>
                    <p:nvPicPr>
                      <p:cNvPr id="0" name=""/>
                      <p:cNvPicPr/>
                      <p:nvPr/>
                    </p:nvPicPr>
                    <p:blipFill>
                      <a:blip r:embed="rId3"/>
                      <a:stretch>
                        <a:fillRect/>
                      </a:stretch>
                    </p:blipFill>
                    <p:spPr>
                      <a:xfrm>
                        <a:off x="650875" y="493032"/>
                        <a:ext cx="3270250" cy="182086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7823CE1-CDC6-BC3C-D729-FF2A68D386F7}"/>
              </a:ext>
            </a:extLst>
          </p:cNvPr>
          <p:cNvGraphicFramePr>
            <a:graphicFrameLocks noChangeAspect="1"/>
          </p:cNvGraphicFramePr>
          <p:nvPr>
            <p:extLst>
              <p:ext uri="{D42A27DB-BD31-4B8C-83A1-F6EECF244321}">
                <p14:modId xmlns:p14="http://schemas.microsoft.com/office/powerpoint/2010/main" val="1077013220"/>
              </p:ext>
            </p:extLst>
          </p:nvPr>
        </p:nvGraphicFramePr>
        <p:xfrm>
          <a:off x="4114800" y="1091746"/>
          <a:ext cx="3270250" cy="1819275"/>
        </p:xfrm>
        <a:graphic>
          <a:graphicData uri="http://schemas.openxmlformats.org/presentationml/2006/ole">
            <mc:AlternateContent xmlns:mc="http://schemas.openxmlformats.org/markup-compatibility/2006">
              <mc:Choice xmlns:v="urn:schemas-microsoft-com:vml" Requires="v">
                <p:oleObj name="CS ChemDraw Drawing" r:id="rId4" imgW="3270127" imgH="1819207" progId="ChemDraw.Document.6.0">
                  <p:embed/>
                </p:oleObj>
              </mc:Choice>
              <mc:Fallback>
                <p:oleObj name="CS ChemDraw Drawing" r:id="rId4" imgW="3270127" imgH="1819207" progId="ChemDraw.Document.6.0">
                  <p:embed/>
                  <p:pic>
                    <p:nvPicPr>
                      <p:cNvPr id="0" name=""/>
                      <p:cNvPicPr/>
                      <p:nvPr/>
                    </p:nvPicPr>
                    <p:blipFill>
                      <a:blip r:embed="rId5"/>
                      <a:stretch>
                        <a:fillRect/>
                      </a:stretch>
                    </p:blipFill>
                    <p:spPr>
                      <a:xfrm>
                        <a:off x="4114800" y="1091746"/>
                        <a:ext cx="3270250" cy="18192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D6A82E0-31E7-E031-DDF5-BE9596EF6A58}"/>
              </a:ext>
            </a:extLst>
          </p:cNvPr>
          <p:cNvGraphicFramePr>
            <a:graphicFrameLocks noChangeAspect="1"/>
          </p:cNvGraphicFramePr>
          <p:nvPr>
            <p:extLst>
              <p:ext uri="{D42A27DB-BD31-4B8C-83A1-F6EECF244321}">
                <p14:modId xmlns:p14="http://schemas.microsoft.com/office/powerpoint/2010/main" val="1607024675"/>
              </p:ext>
            </p:extLst>
          </p:nvPr>
        </p:nvGraphicFramePr>
        <p:xfrm>
          <a:off x="7507288" y="2060914"/>
          <a:ext cx="4033837" cy="1700213"/>
        </p:xfrm>
        <a:graphic>
          <a:graphicData uri="http://schemas.openxmlformats.org/presentationml/2006/ole">
            <mc:AlternateContent xmlns:mc="http://schemas.openxmlformats.org/markup-compatibility/2006">
              <mc:Choice xmlns:v="urn:schemas-microsoft-com:vml" Requires="v">
                <p:oleObj name="CS ChemDraw Drawing" r:id="rId6" imgW="4033758" imgH="1700417" progId="ChemDraw.Document.6.0">
                  <p:embed/>
                </p:oleObj>
              </mc:Choice>
              <mc:Fallback>
                <p:oleObj name="CS ChemDraw Drawing" r:id="rId6" imgW="4033758" imgH="1700417" progId="ChemDraw.Document.6.0">
                  <p:embed/>
                  <p:pic>
                    <p:nvPicPr>
                      <p:cNvPr id="0" name=""/>
                      <p:cNvPicPr/>
                      <p:nvPr/>
                    </p:nvPicPr>
                    <p:blipFill>
                      <a:blip r:embed="rId7"/>
                      <a:stretch>
                        <a:fillRect/>
                      </a:stretch>
                    </p:blipFill>
                    <p:spPr>
                      <a:xfrm>
                        <a:off x="7507288" y="2060914"/>
                        <a:ext cx="4033837" cy="170021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34A3ADCF-04CE-C5A6-F999-9B50B51819EF}"/>
              </a:ext>
            </a:extLst>
          </p:cNvPr>
          <p:cNvGraphicFramePr>
            <a:graphicFrameLocks noChangeAspect="1"/>
          </p:cNvGraphicFramePr>
          <p:nvPr>
            <p:extLst>
              <p:ext uri="{D42A27DB-BD31-4B8C-83A1-F6EECF244321}">
                <p14:modId xmlns:p14="http://schemas.microsoft.com/office/powerpoint/2010/main" val="954476298"/>
              </p:ext>
            </p:extLst>
          </p:nvPr>
        </p:nvGraphicFramePr>
        <p:xfrm>
          <a:off x="7661275" y="4562250"/>
          <a:ext cx="4032250" cy="1700213"/>
        </p:xfrm>
        <a:graphic>
          <a:graphicData uri="http://schemas.openxmlformats.org/presentationml/2006/ole">
            <mc:AlternateContent xmlns:mc="http://schemas.openxmlformats.org/markup-compatibility/2006">
              <mc:Choice xmlns:v="urn:schemas-microsoft-com:vml" Requires="v">
                <p:oleObj name="CS ChemDraw Drawing" r:id="rId8" imgW="4032229" imgH="1700417" progId="ChemDraw.Document.6.0">
                  <p:embed/>
                </p:oleObj>
              </mc:Choice>
              <mc:Fallback>
                <p:oleObj name="CS ChemDraw Drawing" r:id="rId8" imgW="4032229" imgH="1700417" progId="ChemDraw.Document.6.0">
                  <p:embed/>
                  <p:pic>
                    <p:nvPicPr>
                      <p:cNvPr id="0" name=""/>
                      <p:cNvPicPr/>
                      <p:nvPr/>
                    </p:nvPicPr>
                    <p:blipFill>
                      <a:blip r:embed="rId9"/>
                      <a:stretch>
                        <a:fillRect/>
                      </a:stretch>
                    </p:blipFill>
                    <p:spPr>
                      <a:xfrm>
                        <a:off x="7661275" y="4562250"/>
                        <a:ext cx="4032250" cy="1700213"/>
                      </a:xfrm>
                      <a:prstGeom prst="rect">
                        <a:avLst/>
                      </a:prstGeom>
                    </p:spPr>
                  </p:pic>
                </p:oleObj>
              </mc:Fallback>
            </mc:AlternateContent>
          </a:graphicData>
        </a:graphic>
      </p:graphicFrame>
    </p:spTree>
    <p:extLst>
      <p:ext uri="{BB962C8B-B14F-4D97-AF65-F5344CB8AC3E}">
        <p14:creationId xmlns:p14="http://schemas.microsoft.com/office/powerpoint/2010/main" val="67431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9618" y="0"/>
            <a:ext cx="7842382" cy="6858000"/>
          </a:xfrm>
          <a:prstGeom prst="rect">
            <a:avLst/>
          </a:prstGeom>
        </p:spPr>
      </p:pic>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How we test – regulation details</a:t>
            </a:r>
          </a:p>
          <a:p>
            <a:r>
              <a:rPr lang="en-US" dirty="0"/>
              <a:t>What we test – case studies</a:t>
            </a:r>
          </a:p>
          <a:p>
            <a:r>
              <a:rPr lang="en-US" dirty="0"/>
              <a:t>Q&amp;A</a:t>
            </a:r>
          </a:p>
        </p:txBody>
      </p:sp>
    </p:spTree>
    <p:extLst>
      <p:ext uri="{BB962C8B-B14F-4D97-AF65-F5344CB8AC3E}">
        <p14:creationId xmlns:p14="http://schemas.microsoft.com/office/powerpoint/2010/main" val="2159457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349618" y="0"/>
            <a:ext cx="7842382" cy="6858000"/>
          </a:xfrm>
          <a:prstGeom prst="rect">
            <a:avLst/>
          </a:prstGeom>
        </p:spPr>
      </p:pic>
      <p:sp>
        <p:nvSpPr>
          <p:cNvPr id="2" name="Title 1"/>
          <p:cNvSpPr>
            <a:spLocks noGrp="1"/>
          </p:cNvSpPr>
          <p:nvPr>
            <p:ph type="title"/>
          </p:nvPr>
        </p:nvSpPr>
        <p:spPr/>
        <p:txBody>
          <a:bodyPr/>
          <a:lstStyle/>
          <a:p>
            <a:r>
              <a:rPr lang="en-US" dirty="0"/>
              <a:t>Key differences all together</a:t>
            </a:r>
          </a:p>
        </p:txBody>
      </p:sp>
      <p:sp>
        <p:nvSpPr>
          <p:cNvPr id="3" name="Content Placeholder 2"/>
          <p:cNvSpPr>
            <a:spLocks noGrp="1"/>
          </p:cNvSpPr>
          <p:nvPr>
            <p:ph idx="1"/>
          </p:nvPr>
        </p:nvSpPr>
        <p:spPr/>
        <p:txBody>
          <a:bodyPr/>
          <a:lstStyle/>
          <a:p>
            <a:r>
              <a:rPr lang="en-US" dirty="0"/>
              <a:t>Four eyes principals</a:t>
            </a:r>
          </a:p>
          <a:p>
            <a:r>
              <a:rPr lang="en-US" dirty="0"/>
              <a:t>Data Quality and Integrity</a:t>
            </a:r>
          </a:p>
          <a:p>
            <a:r>
              <a:rPr lang="en-US" dirty="0"/>
              <a:t>Traceability and Ownership</a:t>
            </a:r>
          </a:p>
          <a:p>
            <a:endParaRPr lang="en-US" dirty="0"/>
          </a:p>
          <a:p>
            <a:endParaRPr lang="en-US" dirty="0"/>
          </a:p>
          <a:p>
            <a:endParaRPr lang="en-US" dirty="0"/>
          </a:p>
        </p:txBody>
      </p:sp>
    </p:spTree>
    <p:extLst>
      <p:ext uri="{BB962C8B-B14F-4D97-AF65-F5344CB8AC3E}">
        <p14:creationId xmlns:p14="http://schemas.microsoft.com/office/powerpoint/2010/main" val="882651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5777EA-1B42-6781-BFB3-5B0D025E5944}"/>
              </a:ext>
            </a:extLst>
          </p:cNvPr>
          <p:cNvSpPr txBox="1"/>
          <p:nvPr/>
        </p:nvSpPr>
        <p:spPr>
          <a:xfrm>
            <a:off x="957943" y="678321"/>
            <a:ext cx="6096000" cy="646331"/>
          </a:xfrm>
          <a:prstGeom prst="rect">
            <a:avLst/>
          </a:prstGeom>
          <a:noFill/>
        </p:spPr>
        <p:txBody>
          <a:bodyPr wrap="square">
            <a:spAutoFit/>
          </a:bodyPr>
          <a:lstStyle/>
          <a:p>
            <a:r>
              <a:rPr lang="pt-BR" dirty="0"/>
              <a:t>C1=CC(=CC=C1C(CC(=O)NC(=NCCCC2=CN=CN2)N)C3=CC=C(C=C3)F)F</a:t>
            </a:r>
            <a:endParaRPr lang="ru-RU" dirty="0"/>
          </a:p>
        </p:txBody>
      </p:sp>
      <p:graphicFrame>
        <p:nvGraphicFramePr>
          <p:cNvPr id="6" name="Object 5">
            <a:extLst>
              <a:ext uri="{FF2B5EF4-FFF2-40B4-BE49-F238E27FC236}">
                <a16:creationId xmlns:a16="http://schemas.microsoft.com/office/drawing/2014/main" id="{7B68831B-EB8A-DC20-C173-70DC956946EA}"/>
              </a:ext>
            </a:extLst>
          </p:cNvPr>
          <p:cNvGraphicFramePr>
            <a:graphicFrameLocks noChangeAspect="1"/>
          </p:cNvGraphicFramePr>
          <p:nvPr>
            <p:extLst>
              <p:ext uri="{D42A27DB-BD31-4B8C-83A1-F6EECF244321}">
                <p14:modId xmlns:p14="http://schemas.microsoft.com/office/powerpoint/2010/main" val="3048776646"/>
              </p:ext>
            </p:extLst>
          </p:nvPr>
        </p:nvGraphicFramePr>
        <p:xfrm>
          <a:off x="1186543" y="1208314"/>
          <a:ext cx="4983163" cy="2435225"/>
        </p:xfrm>
        <a:graphic>
          <a:graphicData uri="http://schemas.openxmlformats.org/presentationml/2006/ole">
            <mc:AlternateContent xmlns:mc="http://schemas.openxmlformats.org/markup-compatibility/2006">
              <mc:Choice xmlns:v="urn:schemas-microsoft-com:vml" Requires="v">
                <p:oleObj name="CS ChemDraw Drawing" r:id="rId2" imgW="4983327" imgH="2434896" progId="ChemDraw.Document.6.0">
                  <p:embed/>
                </p:oleObj>
              </mc:Choice>
              <mc:Fallback>
                <p:oleObj name="CS ChemDraw Drawing" r:id="rId2" imgW="4983327" imgH="2434896" progId="ChemDraw.Document.6.0">
                  <p:embed/>
                  <p:pic>
                    <p:nvPicPr>
                      <p:cNvPr id="0" name=""/>
                      <p:cNvPicPr/>
                      <p:nvPr/>
                    </p:nvPicPr>
                    <p:blipFill>
                      <a:blip r:embed="rId3"/>
                      <a:stretch>
                        <a:fillRect/>
                      </a:stretch>
                    </p:blipFill>
                    <p:spPr>
                      <a:xfrm>
                        <a:off x="1186543" y="1208314"/>
                        <a:ext cx="4983163" cy="2435225"/>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685958A-21EF-AAEC-E869-E692BFEBE5D4}"/>
              </a:ext>
            </a:extLst>
          </p:cNvPr>
          <p:cNvSpPr txBox="1"/>
          <p:nvPr/>
        </p:nvSpPr>
        <p:spPr>
          <a:xfrm>
            <a:off x="1186543" y="4227063"/>
            <a:ext cx="6096000" cy="646331"/>
          </a:xfrm>
          <a:prstGeom prst="rect">
            <a:avLst/>
          </a:prstGeom>
          <a:noFill/>
        </p:spPr>
        <p:txBody>
          <a:bodyPr wrap="square">
            <a:spAutoFit/>
          </a:bodyPr>
          <a:lstStyle/>
          <a:p>
            <a:r>
              <a:rPr lang="pt-BR" dirty="0"/>
              <a:t>CCCC1=NN(C2=C1N=C(NC2=O)C3=C(C=CC(=C3)S(=O)(=O)N4CCN(CC4)C)OCC)C</a:t>
            </a:r>
            <a:endParaRPr lang="ru-RU" dirty="0"/>
          </a:p>
        </p:txBody>
      </p:sp>
      <p:graphicFrame>
        <p:nvGraphicFramePr>
          <p:cNvPr id="9" name="Object 8">
            <a:extLst>
              <a:ext uri="{FF2B5EF4-FFF2-40B4-BE49-F238E27FC236}">
                <a16:creationId xmlns:a16="http://schemas.microsoft.com/office/drawing/2014/main" id="{EEC3BAF3-FB76-8589-6DCE-5DE19B7DAF0D}"/>
              </a:ext>
            </a:extLst>
          </p:cNvPr>
          <p:cNvGraphicFramePr>
            <a:graphicFrameLocks noChangeAspect="1"/>
          </p:cNvGraphicFramePr>
          <p:nvPr>
            <p:extLst>
              <p:ext uri="{D42A27DB-BD31-4B8C-83A1-F6EECF244321}">
                <p14:modId xmlns:p14="http://schemas.microsoft.com/office/powerpoint/2010/main" val="1717515575"/>
              </p:ext>
            </p:extLst>
          </p:nvPr>
        </p:nvGraphicFramePr>
        <p:xfrm>
          <a:off x="1932441" y="4889500"/>
          <a:ext cx="4321175" cy="1968500"/>
        </p:xfrm>
        <a:graphic>
          <a:graphicData uri="http://schemas.openxmlformats.org/presentationml/2006/ole">
            <mc:AlternateContent xmlns:mc="http://schemas.openxmlformats.org/markup-compatibility/2006">
              <mc:Choice xmlns:v="urn:schemas-microsoft-com:vml" Requires="v">
                <p:oleObj name="CS ChemDraw Drawing" r:id="rId4" imgW="4321840" imgH="1968613" progId="ChemDraw.Document.6.0">
                  <p:embed/>
                </p:oleObj>
              </mc:Choice>
              <mc:Fallback>
                <p:oleObj name="CS ChemDraw Drawing" r:id="rId4" imgW="4321840" imgH="1968613" progId="ChemDraw.Document.6.0">
                  <p:embed/>
                  <p:pic>
                    <p:nvPicPr>
                      <p:cNvPr id="0" name=""/>
                      <p:cNvPicPr/>
                      <p:nvPr/>
                    </p:nvPicPr>
                    <p:blipFill>
                      <a:blip r:embed="rId5"/>
                      <a:stretch>
                        <a:fillRect/>
                      </a:stretch>
                    </p:blipFill>
                    <p:spPr>
                      <a:xfrm>
                        <a:off x="1932441" y="4889500"/>
                        <a:ext cx="4321175" cy="1968500"/>
                      </a:xfrm>
                      <a:prstGeom prst="rect">
                        <a:avLst/>
                      </a:prstGeom>
                    </p:spPr>
                  </p:pic>
                </p:oleObj>
              </mc:Fallback>
            </mc:AlternateContent>
          </a:graphicData>
        </a:graphic>
      </p:graphicFrame>
    </p:spTree>
    <p:extLst>
      <p:ext uri="{BB962C8B-B14F-4D97-AF65-F5344CB8AC3E}">
        <p14:creationId xmlns:p14="http://schemas.microsoft.com/office/powerpoint/2010/main" val="3916568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1749"/>
            <a:ext cx="12192000" cy="8159750"/>
          </a:xfrm>
          <a:prstGeom prst="rect">
            <a:avLst/>
          </a:prstGeom>
        </p:spPr>
      </p:pic>
    </p:spTree>
    <p:extLst>
      <p:ext uri="{BB962C8B-B14F-4D97-AF65-F5344CB8AC3E}">
        <p14:creationId xmlns:p14="http://schemas.microsoft.com/office/powerpoint/2010/main" val="294704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1B8382-8955-24F2-5417-600F98EC850E}"/>
              </a:ext>
            </a:extLst>
          </p:cNvPr>
          <p:cNvSpPr txBox="1"/>
          <p:nvPr/>
        </p:nvSpPr>
        <p:spPr>
          <a:xfrm>
            <a:off x="174171" y="199350"/>
            <a:ext cx="6096000" cy="646331"/>
          </a:xfrm>
          <a:prstGeom prst="rect">
            <a:avLst/>
          </a:prstGeom>
          <a:noFill/>
        </p:spPr>
        <p:txBody>
          <a:bodyPr wrap="square">
            <a:spAutoFit/>
          </a:bodyPr>
          <a:lstStyle/>
          <a:p>
            <a:r>
              <a:rPr lang="pt-BR" dirty="0"/>
              <a:t>CCCC1=NC(=C2N1N=C(NC2=O)C3=C(C=CC(=C3)S(=O)(=O)N4CCN(CC4)CC)OCC)C</a:t>
            </a:r>
            <a:endParaRPr lang="ru-RU" dirty="0"/>
          </a:p>
        </p:txBody>
      </p:sp>
      <p:graphicFrame>
        <p:nvGraphicFramePr>
          <p:cNvPr id="6" name="Object 5">
            <a:extLst>
              <a:ext uri="{FF2B5EF4-FFF2-40B4-BE49-F238E27FC236}">
                <a16:creationId xmlns:a16="http://schemas.microsoft.com/office/drawing/2014/main" id="{7D297117-BE64-9953-BBC2-15C244864DFD}"/>
              </a:ext>
            </a:extLst>
          </p:cNvPr>
          <p:cNvGraphicFramePr>
            <a:graphicFrameLocks noChangeAspect="1"/>
          </p:cNvGraphicFramePr>
          <p:nvPr>
            <p:extLst>
              <p:ext uri="{D42A27DB-BD31-4B8C-83A1-F6EECF244321}">
                <p14:modId xmlns:p14="http://schemas.microsoft.com/office/powerpoint/2010/main" val="2391056726"/>
              </p:ext>
            </p:extLst>
          </p:nvPr>
        </p:nvGraphicFramePr>
        <p:xfrm>
          <a:off x="185763" y="791262"/>
          <a:ext cx="2967944" cy="1255630"/>
        </p:xfrm>
        <a:graphic>
          <a:graphicData uri="http://schemas.openxmlformats.org/presentationml/2006/ole">
            <mc:AlternateContent xmlns:mc="http://schemas.openxmlformats.org/markup-compatibility/2006">
              <mc:Choice xmlns:v="urn:schemas-microsoft-com:vml" Requires="v">
                <p:oleObj name="CS ChemDraw Drawing" r:id="rId2" imgW="4652431" imgH="1968613" progId="ChemDraw.Document.6.0">
                  <p:embed/>
                </p:oleObj>
              </mc:Choice>
              <mc:Fallback>
                <p:oleObj name="CS ChemDraw Drawing" r:id="rId2" imgW="4652431" imgH="1968613" progId="ChemDraw.Document.6.0">
                  <p:embed/>
                  <p:pic>
                    <p:nvPicPr>
                      <p:cNvPr id="0" name=""/>
                      <p:cNvPicPr/>
                      <p:nvPr/>
                    </p:nvPicPr>
                    <p:blipFill>
                      <a:blip r:embed="rId3"/>
                      <a:stretch>
                        <a:fillRect/>
                      </a:stretch>
                    </p:blipFill>
                    <p:spPr>
                      <a:xfrm>
                        <a:off x="185763" y="791262"/>
                        <a:ext cx="2967944" cy="125563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BB57D8CB-A4C2-783C-E40E-DB09DE6F22DB}"/>
              </a:ext>
            </a:extLst>
          </p:cNvPr>
          <p:cNvSpPr txBox="1"/>
          <p:nvPr/>
        </p:nvSpPr>
        <p:spPr>
          <a:xfrm>
            <a:off x="293914" y="2129092"/>
            <a:ext cx="6096000" cy="923330"/>
          </a:xfrm>
          <a:prstGeom prst="rect">
            <a:avLst/>
          </a:prstGeom>
          <a:noFill/>
        </p:spPr>
        <p:txBody>
          <a:bodyPr wrap="square">
            <a:spAutoFit/>
          </a:bodyPr>
          <a:lstStyle/>
          <a:p>
            <a:r>
              <a:rPr lang="pt-BR" dirty="0"/>
              <a:t>CC1(C2CCC3(C(C2(CCC1OC4C(C(C(C(O4)C(=O)O)O)O)OC5C(C(C(C(O5)C(=O)O)O)O)O)C)C(=O)C=C6C3(CCC7(C6CC(CC7)(C)C(=O)O)C)C)C)C</a:t>
            </a:r>
            <a:endParaRPr lang="ru-RU" dirty="0"/>
          </a:p>
        </p:txBody>
      </p:sp>
      <p:graphicFrame>
        <p:nvGraphicFramePr>
          <p:cNvPr id="9" name="Object 8">
            <a:extLst>
              <a:ext uri="{FF2B5EF4-FFF2-40B4-BE49-F238E27FC236}">
                <a16:creationId xmlns:a16="http://schemas.microsoft.com/office/drawing/2014/main" id="{36F5C5E2-656A-CFAA-1986-2BDC10450160}"/>
              </a:ext>
            </a:extLst>
          </p:cNvPr>
          <p:cNvGraphicFramePr>
            <a:graphicFrameLocks noChangeAspect="1"/>
          </p:cNvGraphicFramePr>
          <p:nvPr>
            <p:extLst>
              <p:ext uri="{D42A27DB-BD31-4B8C-83A1-F6EECF244321}">
                <p14:modId xmlns:p14="http://schemas.microsoft.com/office/powerpoint/2010/main" val="700797278"/>
              </p:ext>
            </p:extLst>
          </p:nvPr>
        </p:nvGraphicFramePr>
        <p:xfrm>
          <a:off x="293914" y="3052422"/>
          <a:ext cx="2427515" cy="1476771"/>
        </p:xfrm>
        <a:graphic>
          <a:graphicData uri="http://schemas.openxmlformats.org/presentationml/2006/ole">
            <mc:AlternateContent xmlns:mc="http://schemas.openxmlformats.org/markup-compatibility/2006">
              <mc:Choice xmlns:v="urn:schemas-microsoft-com:vml" Requires="v">
                <p:oleObj name="CS ChemDraw Drawing" r:id="rId4" imgW="4945100" imgH="3008029" progId="ChemDraw.Document.6.0">
                  <p:embed/>
                </p:oleObj>
              </mc:Choice>
              <mc:Fallback>
                <p:oleObj name="CS ChemDraw Drawing" r:id="rId4" imgW="4945100" imgH="3008029" progId="ChemDraw.Document.6.0">
                  <p:embed/>
                  <p:pic>
                    <p:nvPicPr>
                      <p:cNvPr id="0" name=""/>
                      <p:cNvPicPr/>
                      <p:nvPr/>
                    </p:nvPicPr>
                    <p:blipFill>
                      <a:blip r:embed="rId5"/>
                      <a:stretch>
                        <a:fillRect/>
                      </a:stretch>
                    </p:blipFill>
                    <p:spPr>
                      <a:xfrm>
                        <a:off x="293914" y="3052422"/>
                        <a:ext cx="2427515" cy="1476771"/>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1178A5BD-9EED-E1DE-427F-03F8F0950BB3}"/>
              </a:ext>
            </a:extLst>
          </p:cNvPr>
          <p:cNvSpPr txBox="1"/>
          <p:nvPr/>
        </p:nvSpPr>
        <p:spPr>
          <a:xfrm>
            <a:off x="6802866" y="522515"/>
            <a:ext cx="5203371" cy="1077218"/>
          </a:xfrm>
          <a:prstGeom prst="rect">
            <a:avLst/>
          </a:prstGeom>
          <a:noFill/>
        </p:spPr>
        <p:txBody>
          <a:bodyPr wrap="square">
            <a:spAutoFit/>
          </a:bodyPr>
          <a:lstStyle/>
          <a:p>
            <a:r>
              <a:rPr lang="en-US" sz="800" dirty="0"/>
              <a:t>CC1OC2C(O)C(O)C(OC3C4C(=CC5OCOC=5C=4)C(C4C=C(OC)C(O)=C(OC)C=4)C4C3COC4=O)OC2CO1.CCC1(O)CN2CC(CC(C(OC)=O)(C3C=C4C56C(N(C)C4=CC=3OC)C(O)(C(OC)=O)C(OC(C)=O)C3(CC)C=CCN(C53)CC6)C3NC4C(=CC=CC=4)C=3CC2)C1.CCCCCCCCCCCCCCCCCC(O)=O.CCC1OC(=O)C(C)C(OC2OC(C)C(O)C(OC)(C)C2)C(C)C(OC2OC(C)CC(N(C)C)C2O)C(O)(C)CC(C)C(=O)C(C)C(O)C1(O)C.CCCCCCCCCCCCOS(O)(=O)=O.CC[C@H]1OC(=O)[C@H](C)[C@@H](O[C@@H]2O[C@@H](C)[C@H](O)[C@@](OC)(C)C2)[C@H](C)[C@@H](O[C@@H]2O[C@H](C)C[C@H](N(C)C)[C@H]2OC(CC)=O)[C@@](O)(C)C[C@@H](C)C(=O)[C@H](C)[C@@H](O)[C@@]1(O)C.C1C(O)=C(O)C(O)=CC=1C(OC1C(O)=C(O)C=C(C(OCC2OC(OC(C3C=C(OC(C4C=C(O)C(O)=C(O)C=4)=O)C(O)=C(O)C=3)=O)C(OC(C3C=C(OC(C4C=C(O)C(O)=C(O)C=4)=O)C(O)=C(O)C=3)=O)C(OC(C3C=C(OC(C4C=C(O)C(O)=C(O)C=4)=O)C(O)=C(O)C=3)=O)C2OC(C2C=C(OC(C3C=C(O)C(O)=C(O)C=3)=O)C(O)=C(O)C=2)=O)=O)C=1)=O</a:t>
            </a:r>
            <a:endParaRPr lang="ru-RU" sz="800" dirty="0"/>
          </a:p>
        </p:txBody>
      </p:sp>
      <p:graphicFrame>
        <p:nvGraphicFramePr>
          <p:cNvPr id="12" name="Object 11">
            <a:extLst>
              <a:ext uri="{FF2B5EF4-FFF2-40B4-BE49-F238E27FC236}">
                <a16:creationId xmlns:a16="http://schemas.microsoft.com/office/drawing/2014/main" id="{D518050D-4FB1-44FB-84A9-47B8A03AC19A}"/>
              </a:ext>
            </a:extLst>
          </p:cNvPr>
          <p:cNvGraphicFramePr>
            <a:graphicFrameLocks noChangeAspect="1"/>
          </p:cNvGraphicFramePr>
          <p:nvPr>
            <p:extLst>
              <p:ext uri="{D42A27DB-BD31-4B8C-83A1-F6EECF244321}">
                <p14:modId xmlns:p14="http://schemas.microsoft.com/office/powerpoint/2010/main" val="2176841018"/>
              </p:ext>
            </p:extLst>
          </p:nvPr>
        </p:nvGraphicFramePr>
        <p:xfrm>
          <a:off x="6693883" y="2129092"/>
          <a:ext cx="5204203" cy="2484194"/>
        </p:xfrm>
        <a:graphic>
          <a:graphicData uri="http://schemas.openxmlformats.org/presentationml/2006/ole">
            <mc:AlternateContent xmlns:mc="http://schemas.openxmlformats.org/markup-compatibility/2006">
              <mc:Choice xmlns:v="urn:schemas-microsoft-com:vml" Requires="v">
                <p:oleObj name="CS ChemDraw Drawing" r:id="rId6" imgW="17263505" imgH="8240009" progId="ChemDraw.Document.6.0">
                  <p:embed/>
                </p:oleObj>
              </mc:Choice>
              <mc:Fallback>
                <p:oleObj name="CS ChemDraw Drawing" r:id="rId6" imgW="17263505" imgH="8240009" progId="ChemDraw.Document.6.0">
                  <p:embed/>
                  <p:pic>
                    <p:nvPicPr>
                      <p:cNvPr id="0" name=""/>
                      <p:cNvPicPr/>
                      <p:nvPr/>
                    </p:nvPicPr>
                    <p:blipFill>
                      <a:blip r:embed="rId7"/>
                      <a:stretch>
                        <a:fillRect/>
                      </a:stretch>
                    </p:blipFill>
                    <p:spPr>
                      <a:xfrm>
                        <a:off x="6693883" y="2129092"/>
                        <a:ext cx="5204203" cy="2484194"/>
                      </a:xfrm>
                      <a:prstGeom prst="rect">
                        <a:avLst/>
                      </a:prstGeom>
                    </p:spPr>
                  </p:pic>
                </p:oleObj>
              </mc:Fallback>
            </mc:AlternateContent>
          </a:graphicData>
        </a:graphic>
      </p:graphicFrame>
    </p:spTree>
    <p:extLst>
      <p:ext uri="{BB962C8B-B14F-4D97-AF65-F5344CB8AC3E}">
        <p14:creationId xmlns:p14="http://schemas.microsoft.com/office/powerpoint/2010/main" val="2035734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316" y="0"/>
            <a:ext cx="10315576" cy="6858000"/>
          </a:xfrm>
          <a:prstGeom prst="rect">
            <a:avLst/>
          </a:prstGeom>
        </p:spPr>
      </p:pic>
    </p:spTree>
    <p:extLst>
      <p:ext uri="{BB962C8B-B14F-4D97-AF65-F5344CB8AC3E}">
        <p14:creationId xmlns:p14="http://schemas.microsoft.com/office/powerpoint/2010/main" val="384422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00B8DD-5F14-4256-FC7C-8D1FAD207E5E}"/>
              </a:ext>
            </a:extLst>
          </p:cNvPr>
          <p:cNvSpPr txBox="1"/>
          <p:nvPr/>
        </p:nvSpPr>
        <p:spPr>
          <a:xfrm>
            <a:off x="119742" y="163009"/>
            <a:ext cx="6096000" cy="646331"/>
          </a:xfrm>
          <a:prstGeom prst="rect">
            <a:avLst/>
          </a:prstGeom>
          <a:noFill/>
        </p:spPr>
        <p:txBody>
          <a:bodyPr wrap="square">
            <a:spAutoFit/>
          </a:bodyPr>
          <a:lstStyle/>
          <a:p>
            <a:r>
              <a:rPr lang="en-US" sz="900" dirty="0"/>
              <a:t>C[C@H]1[C@@H]([C@@H](C[C@@H](O1)O[C@H]2[C@H]3C(=O)N[C@@H](C4=C(C(=CC(=C4)O)O)C5=C(C=CC(=C5)[C@H](C(=O)N3)NC(=O)[C@H]6C7=CC(=C(C(=C7)OC8=C(C=C2C=C8)Cl)O[C@H]9C([C@H]([C@@H]([C@H](O9)CO)O)O)O[C@H]1C[C@H]([C@H]([C@@H](O1)C)O)N)OC1=CC=C(C=C1)[C@H]([C@H](C(=O)N[C@H](C(=O)N6)C1=CC=C(C=C1)O)NC(=O)[C@@H](C1=CC=C(C=C1)O[C@H]1[C@@H]([C@@H]([C@H]([C@@H](O1)C)O)O)O)NC)O)O)C(=O)O)N)O  </a:t>
            </a:r>
            <a:endParaRPr lang="ru-RU" sz="900" dirty="0"/>
          </a:p>
        </p:txBody>
      </p:sp>
      <p:graphicFrame>
        <p:nvGraphicFramePr>
          <p:cNvPr id="6" name="Object 5">
            <a:extLst>
              <a:ext uri="{FF2B5EF4-FFF2-40B4-BE49-F238E27FC236}">
                <a16:creationId xmlns:a16="http://schemas.microsoft.com/office/drawing/2014/main" id="{14E76008-6E53-4245-F5D5-7FDC124A0D87}"/>
              </a:ext>
            </a:extLst>
          </p:cNvPr>
          <p:cNvGraphicFramePr>
            <a:graphicFrameLocks noChangeAspect="1"/>
          </p:cNvGraphicFramePr>
          <p:nvPr>
            <p:extLst>
              <p:ext uri="{D42A27DB-BD31-4B8C-83A1-F6EECF244321}">
                <p14:modId xmlns:p14="http://schemas.microsoft.com/office/powerpoint/2010/main" val="2114266743"/>
              </p:ext>
            </p:extLst>
          </p:nvPr>
        </p:nvGraphicFramePr>
        <p:xfrm>
          <a:off x="272370" y="809340"/>
          <a:ext cx="2960687" cy="2711333"/>
        </p:xfrm>
        <a:graphic>
          <a:graphicData uri="http://schemas.openxmlformats.org/presentationml/2006/ole">
            <mc:AlternateContent xmlns:mc="http://schemas.openxmlformats.org/markup-compatibility/2006">
              <mc:Choice xmlns:v="urn:schemas-microsoft-com:vml" Requires="v">
                <p:oleObj name="CS ChemDraw Drawing" r:id="rId2" imgW="7446091" imgH="6818199" progId="ChemDraw.Document.6.0">
                  <p:embed/>
                </p:oleObj>
              </mc:Choice>
              <mc:Fallback>
                <p:oleObj name="CS ChemDraw Drawing" r:id="rId2" imgW="7446091" imgH="6818199" progId="ChemDraw.Document.6.0">
                  <p:embed/>
                  <p:pic>
                    <p:nvPicPr>
                      <p:cNvPr id="0" name=""/>
                      <p:cNvPicPr/>
                      <p:nvPr/>
                    </p:nvPicPr>
                    <p:blipFill>
                      <a:blip r:embed="rId3"/>
                      <a:stretch>
                        <a:fillRect/>
                      </a:stretch>
                    </p:blipFill>
                    <p:spPr>
                      <a:xfrm>
                        <a:off x="272370" y="809340"/>
                        <a:ext cx="2960687" cy="2711333"/>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4B8F556F-313F-96BA-4DC2-8C64E6C4C753}"/>
              </a:ext>
            </a:extLst>
          </p:cNvPr>
          <p:cNvSpPr txBox="1"/>
          <p:nvPr/>
        </p:nvSpPr>
        <p:spPr>
          <a:xfrm>
            <a:off x="7326086" y="486174"/>
            <a:ext cx="3494314" cy="2185214"/>
          </a:xfrm>
          <a:prstGeom prst="rect">
            <a:avLst/>
          </a:prstGeom>
          <a:noFill/>
        </p:spPr>
        <p:txBody>
          <a:bodyPr wrap="square">
            <a:spAutoFit/>
          </a:bodyPr>
          <a:lstStyle/>
          <a:p>
            <a:r>
              <a:rPr lang="ru-RU" sz="800" dirty="0"/>
              <a:t>CCOCC[PH+](CC[PH+](CCOCC)CCOCC)CCOCC.CCOCC[PH+](CC[PH+](CCOCC)CCOCC)CCOCC.O=[99Tc]=O.C[C@@H](O)[C@@H]1NC(=O)[C@H](CCCCN)NC(=O)[C@@H](CC2C3C(=CC=CC=3)NC=2)NC(=O)[C@H](CC2C=CC(O)=CC=2)NC(=O)[C@@H](NC([C@H](NC(CN2CCN(CC([O-])=O)CCN(CC([O-])=O)CCN(CC(O)=O)CC2)=O)CC2C=CC=CC=2)=O)CSSC[C@@H](C(N[C@H](C(O)=O)[C@H](O)C)=O)NC1=O.[64Cu+2].C(F)(F)(C(F)(F)N(C(F)(F)C(F)(F)C(F)(F)C(F)(F)F)C(F)(F)C(F)(F)C(F)(F)C(F)(F)F)C(F)(F)C(F)(F)F.CC[C@H]1OC(=O)[C@](F)(C)C(=O)[C@H](C)[C@@H](O[C@@H]2O[C@H](C)C[C@H](N(C)C)[C@H]2O)[C@@](OC)(C)C[C@@H](C)C(=O)[C@H](C)[C@H]2N(CCCCN3N=NC(C4C=CC=C(N)C=4)=C3)C(O[C@]12C)=O.CNC[C@H](O)[C@@H](O)[C@H](O)[C@H](O)CO.CNC[C@H](O)[C@@H](O)[C@H](O)[C@H](O)CO.C1C(I)=C(NC(CCCCC(NC2C(I)=C(C(O)=O)C(I)=CC=2I)=O)=O)C(I)=C(C(O)=O)C=1I.[Na+].[123I-].C[C@@H]([C@]1(C)[C@@H](C(O)=O)[C@@]2(C)[C@@](C)([C@@H]3C(=CC2)[C@]24C[C@@H](N5N=CN=C5C5C=CN=CC=5)[C@H](OC[C@](N)(C(C)(C)C)C)[C@](C)(COC2)[C@@H]4CC3)CC1)C(C)C.C(C(O)(C(O)=O)CC(O)=O)C(O)=O.CC1CCCC(C)(C)C=1/C=C/C(/C)=C/C=C/C(/C)=C/C=C/C=C(/C=C/C=C(/C=C/C1C(C)(C)CCC(=O)C=1C)\C)\C</a:t>
            </a:r>
          </a:p>
        </p:txBody>
      </p:sp>
      <p:graphicFrame>
        <p:nvGraphicFramePr>
          <p:cNvPr id="9" name="Object 8">
            <a:extLst>
              <a:ext uri="{FF2B5EF4-FFF2-40B4-BE49-F238E27FC236}">
                <a16:creationId xmlns:a16="http://schemas.microsoft.com/office/drawing/2014/main" id="{B99619AA-AAB0-0E67-FF47-666C4C1134A9}"/>
              </a:ext>
            </a:extLst>
          </p:cNvPr>
          <p:cNvGraphicFramePr>
            <a:graphicFrameLocks noChangeAspect="1"/>
          </p:cNvGraphicFramePr>
          <p:nvPr>
            <p:extLst>
              <p:ext uri="{D42A27DB-BD31-4B8C-83A1-F6EECF244321}">
                <p14:modId xmlns:p14="http://schemas.microsoft.com/office/powerpoint/2010/main" val="4254886094"/>
              </p:ext>
            </p:extLst>
          </p:nvPr>
        </p:nvGraphicFramePr>
        <p:xfrm>
          <a:off x="6860270" y="2823662"/>
          <a:ext cx="4197350" cy="3237413"/>
        </p:xfrm>
        <a:graphic>
          <a:graphicData uri="http://schemas.openxmlformats.org/presentationml/2006/ole">
            <mc:AlternateContent xmlns:mc="http://schemas.openxmlformats.org/markup-compatibility/2006">
              <mc:Choice xmlns:v="urn:schemas-microsoft-com:vml" Requires="v">
                <p:oleObj name="CS ChemDraw Drawing" r:id="rId4" imgW="18025607" imgH="13904595" progId="ChemDraw.Document.6.0">
                  <p:embed/>
                </p:oleObj>
              </mc:Choice>
              <mc:Fallback>
                <p:oleObj name="CS ChemDraw Drawing" r:id="rId4" imgW="18025607" imgH="13904595" progId="ChemDraw.Document.6.0">
                  <p:embed/>
                  <p:pic>
                    <p:nvPicPr>
                      <p:cNvPr id="0" name=""/>
                      <p:cNvPicPr/>
                      <p:nvPr/>
                    </p:nvPicPr>
                    <p:blipFill>
                      <a:blip r:embed="rId5"/>
                      <a:stretch>
                        <a:fillRect/>
                      </a:stretch>
                    </p:blipFill>
                    <p:spPr>
                      <a:xfrm>
                        <a:off x="6860270" y="2823662"/>
                        <a:ext cx="4197350" cy="3237413"/>
                      </a:xfrm>
                      <a:prstGeom prst="rect">
                        <a:avLst/>
                      </a:prstGeom>
                    </p:spPr>
                  </p:pic>
                </p:oleObj>
              </mc:Fallback>
            </mc:AlternateContent>
          </a:graphicData>
        </a:graphic>
      </p:graphicFrame>
    </p:spTree>
    <p:extLst>
      <p:ext uri="{BB962C8B-B14F-4D97-AF65-F5344CB8AC3E}">
        <p14:creationId xmlns:p14="http://schemas.microsoft.com/office/powerpoint/2010/main" val="198629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HTS DATA MANAGEMENT SYSTEM</a:t>
            </a:r>
          </a:p>
        </p:txBody>
      </p:sp>
      <p:sp>
        <p:nvSpPr>
          <p:cNvPr id="3" name="Content Placeholder 2"/>
          <p:cNvSpPr>
            <a:spLocks noGrp="1"/>
          </p:cNvSpPr>
          <p:nvPr>
            <p:ph idx="1"/>
          </p:nvPr>
        </p:nvSpPr>
        <p:spPr>
          <a:xfrm>
            <a:off x="6573694" y="1761513"/>
            <a:ext cx="5326209" cy="4594899"/>
          </a:xfrm>
        </p:spPr>
        <p:txBody>
          <a:bodyPr/>
          <a:lstStyle/>
          <a:p>
            <a:pPr marL="169850" lvl="2" indent="-169850">
              <a:lnSpc>
                <a:spcPts val="1800"/>
              </a:lnSpc>
              <a:spcBef>
                <a:spcPts val="0"/>
              </a:spcBef>
              <a:spcAft>
                <a:spcPts val="400"/>
              </a:spcAft>
              <a:buClr>
                <a:srgbClr val="2FC2D9"/>
              </a:buClr>
              <a:defRPr/>
            </a:pPr>
            <a:r>
              <a:rPr lang="en-US" sz="1600" dirty="0"/>
              <a:t>New scalable technologies assembled into a coherent system</a:t>
            </a:r>
          </a:p>
          <a:p>
            <a:pPr marL="169850" lvl="2" indent="-169850">
              <a:lnSpc>
                <a:spcPts val="1800"/>
              </a:lnSpc>
              <a:spcBef>
                <a:spcPts val="0"/>
              </a:spcBef>
              <a:spcAft>
                <a:spcPts val="400"/>
              </a:spcAft>
              <a:buClr>
                <a:srgbClr val="2FC2D9"/>
              </a:buClr>
              <a:defRPr/>
            </a:pPr>
            <a:r>
              <a:rPr lang="en-US" sz="1600" dirty="0"/>
              <a:t>Novel data visualization and quality assurance algorithms</a:t>
            </a:r>
          </a:p>
          <a:p>
            <a:pPr marL="169850" lvl="2" indent="-169850">
              <a:lnSpc>
                <a:spcPts val="1800"/>
              </a:lnSpc>
              <a:spcBef>
                <a:spcPts val="0"/>
              </a:spcBef>
              <a:spcAft>
                <a:spcPts val="400"/>
              </a:spcAft>
              <a:buClr>
                <a:srgbClr val="2FC2D9"/>
              </a:buClr>
              <a:defRPr/>
            </a:pPr>
            <a:r>
              <a:rPr lang="en-US" sz="1600" dirty="0"/>
              <a:t>Calculation methods for primary HTS data processing (data analysis and data reduction): pre-transformation, transformation, normalization, pattern modeling, correction, and quality control</a:t>
            </a:r>
          </a:p>
          <a:p>
            <a:pPr marL="169850" lvl="2" indent="-169850">
              <a:lnSpc>
                <a:spcPts val="1800"/>
              </a:lnSpc>
              <a:spcBef>
                <a:spcPts val="0"/>
              </a:spcBef>
              <a:spcAft>
                <a:spcPts val="400"/>
              </a:spcAft>
              <a:buClr>
                <a:srgbClr val="2FC2D9"/>
              </a:buClr>
              <a:defRPr/>
            </a:pPr>
            <a:r>
              <a:rPr lang="en-US" sz="1600" dirty="0"/>
              <a:t>Various curve-fitting methods for secondary data screening</a:t>
            </a:r>
          </a:p>
          <a:p>
            <a:pPr marL="169850" lvl="2" indent="-169850">
              <a:lnSpc>
                <a:spcPts val="1800"/>
              </a:lnSpc>
              <a:spcBef>
                <a:spcPts val="0"/>
              </a:spcBef>
              <a:spcAft>
                <a:spcPts val="400"/>
              </a:spcAft>
              <a:buClr>
                <a:srgbClr val="2FC2D9"/>
              </a:buClr>
              <a:defRPr/>
            </a:pPr>
            <a:r>
              <a:rPr lang="en-US" sz="1600" dirty="0"/>
              <a:t>Flags, masks, and annotations to provide “companion” information about the validity, reliability, or the degree of belief for numeric values</a:t>
            </a:r>
          </a:p>
          <a:p>
            <a:pPr marL="169850" lvl="2" indent="-169850">
              <a:lnSpc>
                <a:spcPts val="1800"/>
              </a:lnSpc>
              <a:spcBef>
                <a:spcPts val="0"/>
              </a:spcBef>
              <a:spcAft>
                <a:spcPts val="400"/>
              </a:spcAft>
              <a:buClr>
                <a:srgbClr val="2FC2D9"/>
              </a:buClr>
              <a:defRPr/>
            </a:pPr>
            <a:r>
              <a:rPr lang="en-US" sz="1600" dirty="0"/>
              <a:t> ~40 QC indicators, 5 pre-transformation methods,</a:t>
            </a:r>
            <a:br>
              <a:rPr lang="en-US" sz="1600" dirty="0"/>
            </a:br>
            <a:r>
              <a:rPr lang="en-US" sz="1600" dirty="0"/>
              <a:t>~30 pre-defined transformations, custom transformation methods</a:t>
            </a:r>
          </a:p>
          <a:p>
            <a:pPr marL="169850" lvl="2" indent="-169850">
              <a:lnSpc>
                <a:spcPts val="1800"/>
              </a:lnSpc>
              <a:spcBef>
                <a:spcPts val="0"/>
              </a:spcBef>
              <a:spcAft>
                <a:spcPts val="400"/>
              </a:spcAft>
              <a:buClr>
                <a:srgbClr val="2FC2D9"/>
              </a:buClr>
              <a:defRPr/>
            </a:pPr>
            <a:r>
              <a:rPr lang="en-US" sz="1600" dirty="0"/>
              <a:t>Java, Spring, Oracle RAC, C#, </a:t>
            </a:r>
            <a:r>
              <a:rPr lang="en-US" sz="1600" dirty="0" err="1"/>
              <a:t>DevExpress</a:t>
            </a:r>
            <a:r>
              <a:rPr lang="en-US" sz="1600" dirty="0"/>
              <a:t>, </a:t>
            </a:r>
            <a:r>
              <a:rPr lang="en-US" sz="1600" dirty="0" err="1"/>
              <a:t>TeeChart</a:t>
            </a:r>
            <a:r>
              <a:rPr lang="en-US" sz="1600" dirty="0"/>
              <a:t>, SOAP, Hessian</a:t>
            </a:r>
          </a:p>
        </p:txBody>
      </p:sp>
      <p:sp>
        <p:nvSpPr>
          <p:cNvPr id="4" name="Content Placeholder 3"/>
          <p:cNvSpPr>
            <a:spLocks noGrp="1"/>
          </p:cNvSpPr>
          <p:nvPr>
            <p:ph sz="quarter" idx="10"/>
          </p:nvPr>
        </p:nvSpPr>
        <p:spPr>
          <a:xfrm>
            <a:off x="484721" y="1761515"/>
            <a:ext cx="5228167" cy="1095320"/>
          </a:xfrm>
        </p:spPr>
        <p:txBody>
          <a:bodyPr/>
          <a:lstStyle/>
          <a:p>
            <a:pPr>
              <a:spcAft>
                <a:spcPts val="800"/>
              </a:spcAft>
            </a:pPr>
            <a:r>
              <a:rPr lang="en-US" sz="1600" dirty="0"/>
              <a:t>A system aimed at decision support on compound testing prioritization. A streamlined solution for HTS (High Throughput Screening) and Profiling data quality assurance as well as for computation and visualization tasks on large data sets</a:t>
            </a:r>
          </a:p>
          <a:p>
            <a:pPr>
              <a:spcAft>
                <a:spcPts val="800"/>
              </a:spcAft>
            </a:pPr>
            <a:endParaRPr lang="en-US" sz="1600" dirty="0"/>
          </a:p>
        </p:txBody>
      </p:sp>
      <p:sp>
        <p:nvSpPr>
          <p:cNvPr id="5" name="Text Placeholder 4"/>
          <p:cNvSpPr>
            <a:spLocks noGrp="1"/>
          </p:cNvSpPr>
          <p:nvPr>
            <p:ph type="body" sz="quarter" idx="11"/>
          </p:nvPr>
        </p:nvSpPr>
        <p:spPr>
          <a:xfrm>
            <a:off x="557531" y="1321329"/>
            <a:ext cx="1120178" cy="253852"/>
          </a:xfrm>
        </p:spPr>
        <p:txBody>
          <a:bodyPr/>
          <a:lstStyle/>
          <a:p>
            <a:r>
              <a:rPr lang="en-US" dirty="0"/>
              <a:t>SUMMARY</a:t>
            </a:r>
          </a:p>
        </p:txBody>
      </p:sp>
      <p:sp>
        <p:nvSpPr>
          <p:cNvPr id="7" name="Text Placeholder 6"/>
          <p:cNvSpPr>
            <a:spLocks noGrp="1"/>
          </p:cNvSpPr>
          <p:nvPr>
            <p:ph type="body" sz="quarter" idx="14"/>
          </p:nvPr>
        </p:nvSpPr>
        <p:spPr>
          <a:xfrm>
            <a:off x="6653531" y="1321329"/>
            <a:ext cx="1804020" cy="253852"/>
          </a:xfrm>
        </p:spPr>
        <p:txBody>
          <a:bodyPr/>
          <a:lstStyle/>
          <a:p>
            <a:r>
              <a:rPr lang="en-US" dirty="0"/>
              <a:t>KEY HIGHLIGHTS</a:t>
            </a:r>
          </a:p>
        </p:txBody>
      </p:sp>
      <p:pic>
        <p:nvPicPr>
          <p:cNvPr id="11" name="Picture 10" descr="Helio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7533" y="3558304"/>
            <a:ext cx="3184107" cy="2397997"/>
          </a:xfrm>
          <a:prstGeom prst="rect">
            <a:avLst/>
          </a:prstGeom>
          <a:ln>
            <a:noFill/>
          </a:ln>
          <a:effectLst>
            <a:outerShdw blurRad="63500" sx="102000" sy="102000" algn="ctr" rotWithShape="0">
              <a:prstClr val="black">
                <a:alpha val="40000"/>
              </a:prstClr>
            </a:outerShdw>
          </a:effectLst>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4"/>
          <a:stretch>
            <a:fillRect/>
          </a:stretch>
        </p:blipFill>
        <p:spPr>
          <a:xfrm>
            <a:off x="2583568" y="3911048"/>
            <a:ext cx="2801232" cy="2201757"/>
          </a:xfrm>
          <a:prstGeom prst="rect">
            <a:avLst/>
          </a:prstGeom>
        </p:spPr>
      </p:pic>
    </p:spTree>
    <p:extLst>
      <p:ext uri="{BB962C8B-B14F-4D97-AF65-F5344CB8AC3E}">
        <p14:creationId xmlns:p14="http://schemas.microsoft.com/office/powerpoint/2010/main" val="2053254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AC1F6-C947-DB00-6BB6-8250901180BE}"/>
              </a:ext>
            </a:extLst>
          </p:cNvPr>
          <p:cNvSpPr>
            <a:spLocks noGrp="1"/>
          </p:cNvSpPr>
          <p:nvPr>
            <p:ph type="pic" sz="quarter" idx="13"/>
          </p:nvPr>
        </p:nvSpPr>
        <p:spPr/>
        <p:txBody>
          <a:bodyPr/>
          <a:lstStyle/>
          <a:p>
            <a:endParaRPr lang="ru-RU"/>
          </a:p>
        </p:txBody>
      </p:sp>
      <p:sp>
        <p:nvSpPr>
          <p:cNvPr id="9" name="TextBox 8">
            <a:extLst>
              <a:ext uri="{FF2B5EF4-FFF2-40B4-BE49-F238E27FC236}">
                <a16:creationId xmlns:a16="http://schemas.microsoft.com/office/drawing/2014/main" id="{B23681E5-4C77-2CF3-AABE-A04B8D86E985}"/>
              </a:ext>
            </a:extLst>
          </p:cNvPr>
          <p:cNvSpPr txBox="1"/>
          <p:nvPr/>
        </p:nvSpPr>
        <p:spPr>
          <a:xfrm>
            <a:off x="457200" y="1192296"/>
            <a:ext cx="6139542" cy="707886"/>
          </a:xfrm>
          <a:prstGeom prst="rect">
            <a:avLst/>
          </a:prstGeom>
          <a:noFill/>
        </p:spPr>
        <p:txBody>
          <a:bodyPr wrap="square">
            <a:spAutoFit/>
          </a:bodyPr>
          <a:lstStyle/>
          <a:p>
            <a:r>
              <a:rPr lang="en-US" sz="800" dirty="0"/>
              <a:t>C[C@H]([C@@H](C(=O)N[C@@H](C(C)C)C(=O)N[C@@H](CC(C)C)C(=O)N[C@@H]([C@@H](C)O)C(=O)N[C@@H](CCCCN)C(=O)N[C@@H](CCSC)C(=O)N[C@@H](CC1=CC=C(C=C1)O)C(=O)N2CCC[C@H]2C(=O)N[C@@H](CCCNC(=N)N)C(=O)NCC(=O)N[C@@H](CC(=O)N)C(=O)N[C@@H](CC3=CN=CN3)C(=O)N[C@@H](CC4=CNC5=CC=CC=C54)C(=O)N[C@@H](C)C(=O)N[C@@H](C(C)C)C(=O)NCC(=O)N[C@@H](CC6=CN=CN6)C(=O)N[C@@H](CC(C)C)C(=O)N[C@@H](CCSC)C(=O)O)NC(=O)CNC(=O)CNC(=O)CNC(=O)[C@H](C)NC(=O)[C@@H]7CCCN7C(=O)[C@H](CC(C)C)NC(=O)[C@@H]8CCCN8C(=O)[C@H](C(C)C)N)O</a:t>
            </a:r>
            <a:endParaRPr lang="ru-RU" sz="800" dirty="0"/>
          </a:p>
        </p:txBody>
      </p:sp>
      <p:graphicFrame>
        <p:nvGraphicFramePr>
          <p:cNvPr id="10" name="Object 9">
            <a:extLst>
              <a:ext uri="{FF2B5EF4-FFF2-40B4-BE49-F238E27FC236}">
                <a16:creationId xmlns:a16="http://schemas.microsoft.com/office/drawing/2014/main" id="{7EC578FA-BC28-4E6E-832D-6A054D85B032}"/>
              </a:ext>
            </a:extLst>
          </p:cNvPr>
          <p:cNvGraphicFramePr>
            <a:graphicFrameLocks noChangeAspect="1"/>
          </p:cNvGraphicFramePr>
          <p:nvPr>
            <p:extLst>
              <p:ext uri="{D42A27DB-BD31-4B8C-83A1-F6EECF244321}">
                <p14:modId xmlns:p14="http://schemas.microsoft.com/office/powerpoint/2010/main" val="3414385218"/>
              </p:ext>
            </p:extLst>
          </p:nvPr>
        </p:nvGraphicFramePr>
        <p:xfrm>
          <a:off x="544285" y="2082983"/>
          <a:ext cx="5087257" cy="1600698"/>
        </p:xfrm>
        <a:graphic>
          <a:graphicData uri="http://schemas.openxmlformats.org/presentationml/2006/ole">
            <mc:AlternateContent xmlns:mc="http://schemas.openxmlformats.org/markup-compatibility/2006">
              <mc:Choice xmlns:v="urn:schemas-microsoft-com:vml" Requires="v">
                <p:oleObj name="CS ChemDraw Drawing" r:id="rId2" imgW="21559656" imgH="6784521" progId="ChemDraw.Document.6.0">
                  <p:embed/>
                </p:oleObj>
              </mc:Choice>
              <mc:Fallback>
                <p:oleObj name="CS ChemDraw Drawing" r:id="rId2" imgW="21559656" imgH="6784521" progId="ChemDraw.Document.6.0">
                  <p:embed/>
                  <p:pic>
                    <p:nvPicPr>
                      <p:cNvPr id="0" name=""/>
                      <p:cNvPicPr/>
                      <p:nvPr/>
                    </p:nvPicPr>
                    <p:blipFill>
                      <a:blip r:embed="rId3"/>
                      <a:stretch>
                        <a:fillRect/>
                      </a:stretch>
                    </p:blipFill>
                    <p:spPr>
                      <a:xfrm>
                        <a:off x="544285" y="2082983"/>
                        <a:ext cx="5087257" cy="1600698"/>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DFF9D996-7642-FE5F-0744-7B9D7D32FD89}"/>
              </a:ext>
            </a:extLst>
          </p:cNvPr>
          <p:cNvSpPr txBox="1"/>
          <p:nvPr/>
        </p:nvSpPr>
        <p:spPr>
          <a:xfrm>
            <a:off x="7387770" y="1192296"/>
            <a:ext cx="4648199" cy="3293209"/>
          </a:xfrm>
          <a:prstGeom prst="rect">
            <a:avLst/>
          </a:prstGeom>
          <a:noFill/>
        </p:spPr>
        <p:txBody>
          <a:bodyPr wrap="square">
            <a:spAutoFit/>
          </a:bodyPr>
          <a:lstStyle/>
          <a:p>
            <a:r>
              <a:rPr lang="ru-RU" sz="800" dirty="0"/>
              <a:t>C1C2CC3(CC(N)C(N)=O)CC(C2)CC1C3.CC1OC(OC2C(OC3C(C)(C)C4CCC5(C)C6(C)CCC7(C(OC8OC(COC9OC(CO)C(O)C(O)C9O)C(O)C(O)C8O)=O)CCC(C)(C)CC7C6=CCC5C4(C)CC3)OCC(O)C2O)C(O)C(OC2OCC(O)C(O)C2O)C1O.C1C=C(C=O)C=C(/C=N/NC(NN2C(=O)C3=CC(S([O-])(=O)=O)=C(N)C4=C3C(=CC(S([O-])(=O)=O)=C4)C2=O)=O)C=1.C1C2C(N)=C(S([O-])(=O)=O)C=C3C(N(NC(NN)=O)C(=O)C(C=23)=CC=1S([O-])(=O)=O)=O.C[C@@H]1O[C@@H](O[C@H]2[C@H](OC3C=CC(C4OCC5C4COC5C4C=CC(O)=C(OC)C=4)=CC=3OC)O[C@H](CO)[C@@H](O)[C@@H]2O)[C@H](O)[C@H](O)[C@H]1O.C[C@@H]1O[C@@H](OC[C@H]2O[C@@H](OC3C(CC=C)=CC4OCOC=4C=3)[C@H](O)[C@@H](O)[C@@H]2O)[C@H](O)[C@H](O)[C@H]1O.CCC(C(NC=O)C(NC1C(=O)NC(CC2C=CC(OC)=CC=2)C(=O)NC(C(C)C)C(=O)N2C(CC(O)CN2)C(=O)NC(CC(C)C)C(=O)N(C)C(C(C)C)C(=O)OC1C)=O)C.C[C@@H](O)[C@H](NC(CNC(CNC(CNC([C@@H](NC([C@H]1N(C([C@@H](NC([C@H]2N(C([C@@H](N)C(C)C)=O)CCC2)=O)CC(C)C)=O)CCC1)=O)C)=O)=O)=O)=O)C(N[C@H](C(N[C@H](C(N[C@H](C(N[C@H](C(N[C@H](C(N[C@H](C(N1[C@H](C(N[C@H](C(NCC(N[C@H](C(N[C@H](C(N[C@H](C(N[C@H](C(N[C@H](C(NCC(N[C@H](C(N[C@H](C(N[C@H](C(O)=O)CCSC)=O)CC(C)C)=O)CC2NC=NC=2)=O)=O)C(C)C)=O)C)=O)CC2C3C(=CC=CC=3)NC=2)=O)CC2NC=NC=2)=O)CC(N)=O)=O)=O)CCCNC(N)=N)=O)CCC1)=O)CC1C=CC(O)=CC=1)=O)CCSC)=O)CCCCN)=O)[C@H](O)C)=O)CC(C)C)=O)C(C)C)=O.C[C@@H]1O[C@@H](O[C@@H]2[C@@H]3O[C@]3(CO)C3[C@H]2C=CO[C@H]3O[C@@H]2O[C@H](CO)[C@@H](O)[C@H](O)[C@H]2O)[C@H](OC(C)=O)[C@H](OC(C)=O)[C@H]1OC(/C=C/C1C=CC=CC=1)=O.CC(OC1C(OC(C)=O)[C@H](O[C@@H]2C(C)(C)C3[C@@]4([C@]5(C(C[C@@H]3O[C@@H]3OC(CO)[C@@H](O)C(O)C3O)[C@@]3(C)[C@@](C)(C(C6(C)O[C@H](C(O)(C)C)CC6)[C@H](O)C3)CC5)C4)CC2)OC[C@H]1O)=O.CC1OC(OCC2OC(OC3C(C)(C)C4CCC5(C)C6(C)CC(O)C7(C(OC8OC(COC9OCC(O)C(O)C9O)C(OC9OCC(O)C(OC%10OCC(O)C(O)C%10O)C9O)C(O)C8O)=O)CCC(C)(C)CC7C6=CCC5C4(C)CC3)C(O)C(O)C2O)C(OC2OCC(O)C(O)C2O)C(O)C1O.CC(O[C@@H]1[C@]23C(O)O[C@@]4(CCC5[C@@]6(C)CC[C@H](O[C@@H]7OC[C@H](O[C@@H]8O[C@H](CO)[C@@H](O)[C@H](O)[C@H]8O[C@@H]8OC[C@@H](O)[C@H](O)[C@H]8O)[C@H](O)[C@H]7O[C@@H]7O[C@H](CO)[C@@H](O)[C@H](O)[C@H]7O)C(C)(C)C6CC[C@@]5(C)[C@]4(C)C[C@H]2O)C3CC(C)(C)C1)=O.CC(N[C@H]1[C@H](O[C@@H]2C(C)(C)C3CC[C@@]4(C)[C@]5(C)CC(O)[C@@]6(C(OC7OCC(O)C(O)C7O)=O)CCC(C)(C)C[C@H]6C5=CCC4[C@@]3(C)CC2)O[C@H](COC2OCC(O[C@H]3OC[C@](O)(CO)[C@H]3O)C(OC3OCC(O)C(O)C3O)C2O)[C@@H](O)[C@@H]1O)=O.COC1C=C2C3C(C(=O)C4=C2C2=C(C5C=CC6C(C7C(C8C=6C=5C(=C(OC)C=8)C=12)=CC=CC=7)=O)C=C4)=CC=CC=3.BrBr</a:t>
            </a:r>
          </a:p>
        </p:txBody>
      </p:sp>
      <p:graphicFrame>
        <p:nvGraphicFramePr>
          <p:cNvPr id="13" name="Object 12">
            <a:extLst>
              <a:ext uri="{FF2B5EF4-FFF2-40B4-BE49-F238E27FC236}">
                <a16:creationId xmlns:a16="http://schemas.microsoft.com/office/drawing/2014/main" id="{C7DF1EDB-BBBE-15A2-A8AF-7A5BEC8A677E}"/>
              </a:ext>
            </a:extLst>
          </p:cNvPr>
          <p:cNvGraphicFramePr>
            <a:graphicFrameLocks noChangeAspect="1"/>
          </p:cNvGraphicFramePr>
          <p:nvPr>
            <p:extLst>
              <p:ext uri="{D42A27DB-BD31-4B8C-83A1-F6EECF244321}">
                <p14:modId xmlns:p14="http://schemas.microsoft.com/office/powerpoint/2010/main" val="506042487"/>
              </p:ext>
            </p:extLst>
          </p:nvPr>
        </p:nvGraphicFramePr>
        <p:xfrm>
          <a:off x="6302829" y="4795391"/>
          <a:ext cx="4760686" cy="1740626"/>
        </p:xfrm>
        <a:graphic>
          <a:graphicData uri="http://schemas.openxmlformats.org/presentationml/2006/ole">
            <mc:AlternateContent xmlns:mc="http://schemas.openxmlformats.org/markup-compatibility/2006">
              <mc:Choice xmlns:v="urn:schemas-microsoft-com:vml" Requires="v">
                <p:oleObj name="CS ChemDraw Drawing" r:id="rId4" imgW="39221338" imgH="14340568" progId="ChemDraw.Document.6.0">
                  <p:embed/>
                </p:oleObj>
              </mc:Choice>
              <mc:Fallback>
                <p:oleObj name="CS ChemDraw Drawing" r:id="rId4" imgW="39221338" imgH="14340568" progId="ChemDraw.Document.6.0">
                  <p:embed/>
                  <p:pic>
                    <p:nvPicPr>
                      <p:cNvPr id="0" name=""/>
                      <p:cNvPicPr/>
                      <p:nvPr/>
                    </p:nvPicPr>
                    <p:blipFill>
                      <a:blip r:embed="rId5"/>
                      <a:stretch>
                        <a:fillRect/>
                      </a:stretch>
                    </p:blipFill>
                    <p:spPr>
                      <a:xfrm>
                        <a:off x="6302829" y="4795391"/>
                        <a:ext cx="4760686" cy="1740626"/>
                      </a:xfrm>
                      <a:prstGeom prst="rect">
                        <a:avLst/>
                      </a:prstGeom>
                    </p:spPr>
                  </p:pic>
                </p:oleObj>
              </mc:Fallback>
            </mc:AlternateContent>
          </a:graphicData>
        </a:graphic>
      </p:graphicFrame>
    </p:spTree>
    <p:extLst>
      <p:ext uri="{BB962C8B-B14F-4D97-AF65-F5344CB8AC3E}">
        <p14:creationId xmlns:p14="http://schemas.microsoft.com/office/powerpoint/2010/main" val="1192356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Multi-Parametric Data Analysis Application</a:t>
            </a:r>
          </a:p>
        </p:txBody>
      </p:sp>
      <p:sp>
        <p:nvSpPr>
          <p:cNvPr id="3" name="Content Placeholder 2"/>
          <p:cNvSpPr>
            <a:spLocks noGrp="1"/>
          </p:cNvSpPr>
          <p:nvPr>
            <p:ph idx="1"/>
          </p:nvPr>
        </p:nvSpPr>
        <p:spPr>
          <a:xfrm>
            <a:off x="6573694" y="1761515"/>
            <a:ext cx="5526159" cy="3233820"/>
          </a:xfrm>
        </p:spPr>
        <p:txBody>
          <a:bodyPr/>
          <a:lstStyle/>
          <a:p>
            <a:pPr marL="169850" lvl="2" indent="-169850">
              <a:spcBef>
                <a:spcPts val="0"/>
              </a:spcBef>
              <a:spcAft>
                <a:spcPts val="600"/>
              </a:spcAft>
              <a:buClr>
                <a:srgbClr val="2FC2D9"/>
              </a:buClr>
              <a:defRPr/>
            </a:pPr>
            <a:r>
              <a:rPr lang="en-US" sz="1600" dirty="0"/>
              <a:t>A tool with iterative analysis capabilities, supporting an arbitrarily large number of readout layers </a:t>
            </a:r>
          </a:p>
          <a:p>
            <a:pPr marL="169850" lvl="2" indent="-169850">
              <a:spcBef>
                <a:spcPts val="0"/>
              </a:spcBef>
              <a:spcAft>
                <a:spcPts val="600"/>
              </a:spcAft>
              <a:buClr>
                <a:srgbClr val="2FC2D9"/>
              </a:buClr>
              <a:defRPr/>
            </a:pPr>
            <a:r>
              <a:rPr lang="en-US" sz="1600" dirty="0"/>
              <a:t>Differentiated from legacy, non-scalable, incompatible or proprietary tools as they emerge under the urgent unmet needs in the scientific community</a:t>
            </a:r>
          </a:p>
          <a:p>
            <a:pPr marL="169850" lvl="2" indent="-169850">
              <a:spcBef>
                <a:spcPts val="0"/>
              </a:spcBef>
              <a:spcAft>
                <a:spcPts val="600"/>
              </a:spcAft>
              <a:buClr>
                <a:srgbClr val="2FC2D9"/>
              </a:buClr>
              <a:defRPr/>
            </a:pPr>
            <a:r>
              <a:rPr lang="en-US" sz="1600" dirty="0"/>
              <a:t>High-performant visualization solution based on WebGL, HTML, D3.js</a:t>
            </a:r>
          </a:p>
          <a:p>
            <a:pPr marL="169850" lvl="2" indent="-169850">
              <a:spcBef>
                <a:spcPts val="0"/>
              </a:spcBef>
              <a:spcAft>
                <a:spcPts val="600"/>
              </a:spcAft>
              <a:buClr>
                <a:srgbClr val="2FC2D9"/>
              </a:buClr>
              <a:defRPr/>
            </a:pPr>
            <a:r>
              <a:rPr lang="en-US" sz="1600" dirty="0"/>
              <a:t>Visualizations available:</a:t>
            </a:r>
          </a:p>
          <a:p>
            <a:pPr marL="627015" lvl="3" indent="-169850">
              <a:spcBef>
                <a:spcPts val="0"/>
              </a:spcBef>
              <a:spcAft>
                <a:spcPts val="600"/>
              </a:spcAft>
              <a:buClr>
                <a:srgbClr val="2FC2D9"/>
              </a:buClr>
              <a:defRPr/>
            </a:pPr>
            <a:r>
              <a:rPr lang="en-US" dirty="0"/>
              <a:t>Multiple Heatmap: changing color scale on the fly and zoom</a:t>
            </a:r>
          </a:p>
          <a:p>
            <a:pPr marL="627015" lvl="3" indent="-169850">
              <a:spcBef>
                <a:spcPts val="0"/>
              </a:spcBef>
              <a:spcAft>
                <a:spcPts val="600"/>
              </a:spcAft>
              <a:buClr>
                <a:srgbClr val="2FC2D9"/>
              </a:buClr>
              <a:defRPr/>
            </a:pPr>
            <a:r>
              <a:rPr lang="en-US" dirty="0"/>
              <a:t>Single Heatmap: enables reviewing heatmap in detail, set masks</a:t>
            </a:r>
          </a:p>
          <a:p>
            <a:pPr marL="627015" lvl="3" indent="-169850">
              <a:spcBef>
                <a:spcPts val="0"/>
              </a:spcBef>
              <a:spcAft>
                <a:spcPts val="600"/>
              </a:spcAft>
              <a:buClr>
                <a:srgbClr val="2FC2D9"/>
              </a:buClr>
              <a:defRPr/>
            </a:pPr>
            <a:r>
              <a:rPr lang="en-US" dirty="0"/>
              <a:t>Single and Multiple Histograms</a:t>
            </a:r>
          </a:p>
          <a:p>
            <a:pPr marL="627015" lvl="3" indent="-169850">
              <a:spcBef>
                <a:spcPts val="0"/>
              </a:spcBef>
              <a:spcAft>
                <a:spcPts val="600"/>
              </a:spcAft>
              <a:buClr>
                <a:srgbClr val="2FC2D9"/>
              </a:buClr>
              <a:defRPr/>
            </a:pPr>
            <a:r>
              <a:rPr lang="en-US" dirty="0"/>
              <a:t>Whisker plots</a:t>
            </a:r>
          </a:p>
          <a:p>
            <a:pPr marL="627015" lvl="3" indent="-169850">
              <a:spcBef>
                <a:spcPts val="0"/>
              </a:spcBef>
              <a:spcAft>
                <a:spcPts val="600"/>
              </a:spcAft>
              <a:buClr>
                <a:srgbClr val="2FC2D9"/>
              </a:buClr>
              <a:defRPr/>
            </a:pPr>
            <a:r>
              <a:rPr lang="en-US" dirty="0"/>
              <a:t>Correlation matrix</a:t>
            </a:r>
          </a:p>
          <a:p>
            <a:pPr marL="627015" lvl="3" indent="-169850">
              <a:spcBef>
                <a:spcPts val="0"/>
              </a:spcBef>
              <a:spcAft>
                <a:spcPts val="600"/>
              </a:spcAft>
              <a:buClr>
                <a:srgbClr val="2FC2D9"/>
              </a:buClr>
              <a:defRPr/>
            </a:pPr>
            <a:r>
              <a:rPr lang="en-US" dirty="0" err="1"/>
              <a:t>Dendrogram</a:t>
            </a:r>
            <a:endParaRPr lang="en-US" dirty="0"/>
          </a:p>
          <a:p>
            <a:pPr marL="169850" lvl="2" indent="-169850">
              <a:lnSpc>
                <a:spcPct val="130000"/>
              </a:lnSpc>
              <a:spcBef>
                <a:spcPts val="0"/>
              </a:spcBef>
              <a:spcAft>
                <a:spcPts val="600"/>
              </a:spcAft>
              <a:buClr>
                <a:srgbClr val="2FC2D9"/>
              </a:buClr>
              <a:defRPr/>
            </a:pPr>
            <a:endParaRPr lang="en-US" sz="1600" dirty="0"/>
          </a:p>
          <a:p>
            <a:pPr marL="169850" lvl="2" indent="-169850">
              <a:spcBef>
                <a:spcPts val="0"/>
              </a:spcBef>
              <a:spcAft>
                <a:spcPts val="600"/>
              </a:spcAft>
              <a:buClr>
                <a:srgbClr val="2FC2D9"/>
              </a:buClr>
              <a:defRPr/>
            </a:pPr>
            <a:endParaRPr lang="en-US" sz="1600" dirty="0"/>
          </a:p>
        </p:txBody>
      </p:sp>
      <p:sp>
        <p:nvSpPr>
          <p:cNvPr id="4" name="Content Placeholder 3"/>
          <p:cNvSpPr>
            <a:spLocks noGrp="1"/>
          </p:cNvSpPr>
          <p:nvPr>
            <p:ph sz="quarter" idx="10"/>
          </p:nvPr>
        </p:nvSpPr>
        <p:spPr>
          <a:xfrm>
            <a:off x="484721" y="1761515"/>
            <a:ext cx="5767225" cy="3640220"/>
          </a:xfrm>
        </p:spPr>
        <p:txBody>
          <a:bodyPr/>
          <a:lstStyle/>
          <a:p>
            <a:pPr marL="0" lvl="2" indent="0">
              <a:spcBef>
                <a:spcPts val="0"/>
              </a:spcBef>
              <a:spcAft>
                <a:spcPts val="600"/>
              </a:spcAft>
              <a:buClr>
                <a:srgbClr val="2FC2D9"/>
              </a:buClr>
              <a:buNone/>
              <a:defRPr/>
            </a:pPr>
            <a:r>
              <a:rPr lang="en-US" sz="1600" dirty="0"/>
              <a:t>Platform capable of supporting multi-parametric numerical analysis services, visualizations, and metadata capabilities for high-dimensional assay technologies.</a:t>
            </a:r>
          </a:p>
          <a:p>
            <a:pPr marL="0" lvl="2" indent="0">
              <a:spcBef>
                <a:spcPts val="0"/>
              </a:spcBef>
              <a:spcAft>
                <a:spcPts val="600"/>
              </a:spcAft>
              <a:buClr>
                <a:srgbClr val="2FC2D9"/>
              </a:buClr>
              <a:buNone/>
              <a:defRPr/>
            </a:pPr>
            <a:r>
              <a:rPr lang="en-US" sz="1600" dirty="0"/>
              <a:t>Provides a scalable and unified solution for all scientists to capture, organize, analyze, and visualize these data and share their results across teams and systems.</a:t>
            </a:r>
          </a:p>
          <a:p>
            <a:pPr marL="0" lvl="2" indent="0">
              <a:lnSpc>
                <a:spcPct val="130000"/>
              </a:lnSpc>
              <a:spcBef>
                <a:spcPts val="0"/>
              </a:spcBef>
              <a:spcAft>
                <a:spcPts val="600"/>
              </a:spcAft>
              <a:buClr>
                <a:srgbClr val="2FC2D9"/>
              </a:buClr>
              <a:buNone/>
              <a:defRPr/>
            </a:pPr>
            <a:endParaRPr lang="en-US" sz="1600" dirty="0"/>
          </a:p>
          <a:p>
            <a:pPr>
              <a:spcAft>
                <a:spcPts val="800"/>
              </a:spcAft>
            </a:pPr>
            <a:endParaRPr lang="en-US" dirty="0"/>
          </a:p>
        </p:txBody>
      </p:sp>
      <p:sp>
        <p:nvSpPr>
          <p:cNvPr id="5" name="Text Placeholder 4"/>
          <p:cNvSpPr>
            <a:spLocks noGrp="1"/>
          </p:cNvSpPr>
          <p:nvPr>
            <p:ph type="body" sz="quarter" idx="11"/>
          </p:nvPr>
        </p:nvSpPr>
        <p:spPr>
          <a:xfrm>
            <a:off x="557531" y="1321329"/>
            <a:ext cx="1120178" cy="253852"/>
          </a:xfrm>
        </p:spPr>
        <p:txBody>
          <a:bodyPr/>
          <a:lstStyle/>
          <a:p>
            <a:r>
              <a:rPr lang="en-US" cap="all" dirty="0"/>
              <a:t>SUMMARY</a:t>
            </a:r>
          </a:p>
        </p:txBody>
      </p:sp>
      <p:sp>
        <p:nvSpPr>
          <p:cNvPr id="7" name="Text Placeholder 6"/>
          <p:cNvSpPr>
            <a:spLocks noGrp="1"/>
          </p:cNvSpPr>
          <p:nvPr>
            <p:ph type="body" sz="quarter" idx="14"/>
          </p:nvPr>
        </p:nvSpPr>
        <p:spPr>
          <a:xfrm>
            <a:off x="6653531" y="1321329"/>
            <a:ext cx="1804020" cy="253852"/>
          </a:xfrm>
        </p:spPr>
        <p:txBody>
          <a:bodyPr/>
          <a:lstStyle/>
          <a:p>
            <a:r>
              <a:rPr lang="en-US" dirty="0"/>
              <a:t>KEY HIGHLIGHTS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054" y="3465940"/>
            <a:ext cx="5905041" cy="283565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90287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D2CF28-1C67-1C80-66C7-EA723940792B}"/>
              </a:ext>
            </a:extLst>
          </p:cNvPr>
          <p:cNvSpPr txBox="1"/>
          <p:nvPr/>
        </p:nvSpPr>
        <p:spPr>
          <a:xfrm>
            <a:off x="185057" y="150789"/>
            <a:ext cx="6096000" cy="1323439"/>
          </a:xfrm>
          <a:prstGeom prst="rect">
            <a:avLst/>
          </a:prstGeom>
          <a:noFill/>
        </p:spPr>
        <p:txBody>
          <a:bodyPr wrap="square">
            <a:spAutoFit/>
          </a:bodyPr>
          <a:lstStyle/>
          <a:p>
            <a:r>
              <a:rPr lang="ru-RU" sz="800" dirty="0"/>
              <a:t>C/C=C(/C(OCC1OC(OC2C(OC3OC(COC(/C(/C)=C/C)=O)C(O)C(O)C3OC3OC(COC(/C(/C)=C/C)=O)C(OC(/C(/C)=C/C)=O)C(OC(/C(/C)=C/C)=O)C3O)OC(COC(/C(/C)=C/C)=O)C(O)C2O)C(O)C(O)C1O)=O)\C.C/C=C(/C(OCC1OC(OC2OC(COC(/C(/C)=C/C)=O)C(OC3OC(CO)C(OC(/C(/C)=C/C)=O)C(OC(/C(/C)=C/C)=O)C3O)C(O)C2O)C(O)C(O)C1OC1OC(CO)C(OC(/C(/C)=C/C)=O)C(O)C1O)=O)\C.C/C=C(\C)/C(OC[C@@H]1[C@@H](O)[C@H](O)[C@@H](O)[C@H](O[C@@H]2[C@@H](O)[C@H](O)[C@@H](COC(/C(/C)=C/C)=O)O[C@@H]2O[C@@H]2[C@H](O[C@H]3[C@H](O)[C@@H](O)[C@H](O)[C@@H](COC(/C(/C)=C/C)=O)O3)[C@@H](O)[C@H](O)[C@@H](COC(/C(/C)=C/C)=O)O2)O1)=O.C/C=C(\C)/C(OC[C@@H]1[C@@H](O)[C@H](O)[C@@H](O)[C@@H](O[C@@H]2[C@H](O)[C@@H](O)[C@H](O)[C@@H](COC(/C(/C)=C/C)=O)O2)O1)=O.CC1OC(OC2C(O)C(OC3C(O)C(OC4C(O)C(OC[C@H]5O[C@@H](O[C@@H]6C(C)(C)C7CC[C@@]8(C)[C@]9(C)CC(O)[C@@]%10(C(OC%11OCC(O)C(O)C%11O)=O)CCC(C)(C)C[C@H]%10C9=CCC8[C@@]7(C)CC6)[C@H](NC(C)=O)[C@@H](O)[C@@H]5O)OC(C)C4O)OCC3O)OC(C)C2O)C(O)C(O)C1O.C[C@@]12C3CC=C4[C@@H]5CC(C)(C)CC[C@]5(C(O)=O)[C@H](O)C[C@@]4(C)[C@]3(C)CCC1[C@@](C=O)(C)[C@@H](O[C@@H]1O[C@H](C(O)=O)[C@@H](O)[C@H](O[C@@H]3OC[C@@H](O)[C@H](O)[C@H]3O)[C@H]1O[C@@H]1O[C@H](CO)[C@H](O)[C@H](O)[C@H]1O)CC2</a:t>
            </a:r>
          </a:p>
        </p:txBody>
      </p:sp>
      <p:graphicFrame>
        <p:nvGraphicFramePr>
          <p:cNvPr id="6" name="Object 5">
            <a:extLst>
              <a:ext uri="{FF2B5EF4-FFF2-40B4-BE49-F238E27FC236}">
                <a16:creationId xmlns:a16="http://schemas.microsoft.com/office/drawing/2014/main" id="{83AA135C-541D-7E29-6025-E109BD092E5E}"/>
              </a:ext>
            </a:extLst>
          </p:cNvPr>
          <p:cNvGraphicFramePr>
            <a:graphicFrameLocks noChangeAspect="1"/>
          </p:cNvGraphicFramePr>
          <p:nvPr>
            <p:extLst>
              <p:ext uri="{D42A27DB-BD31-4B8C-83A1-F6EECF244321}">
                <p14:modId xmlns:p14="http://schemas.microsoft.com/office/powerpoint/2010/main" val="671713387"/>
              </p:ext>
            </p:extLst>
          </p:nvPr>
        </p:nvGraphicFramePr>
        <p:xfrm>
          <a:off x="677636" y="1563234"/>
          <a:ext cx="3909745" cy="3731532"/>
        </p:xfrm>
        <a:graphic>
          <a:graphicData uri="http://schemas.openxmlformats.org/presentationml/2006/ole">
            <mc:AlternateContent xmlns:mc="http://schemas.openxmlformats.org/markup-compatibility/2006">
              <mc:Choice xmlns:v="urn:schemas-microsoft-com:vml" Requires="v">
                <p:oleObj name="CS ChemDraw Drawing" r:id="rId2" imgW="14619391" imgH="13953581" progId="ChemDraw.Document.6.0">
                  <p:embed/>
                </p:oleObj>
              </mc:Choice>
              <mc:Fallback>
                <p:oleObj name="CS ChemDraw Drawing" r:id="rId2" imgW="14619391" imgH="13953581" progId="ChemDraw.Document.6.0">
                  <p:embed/>
                  <p:pic>
                    <p:nvPicPr>
                      <p:cNvPr id="0" name=""/>
                      <p:cNvPicPr/>
                      <p:nvPr/>
                    </p:nvPicPr>
                    <p:blipFill>
                      <a:blip r:embed="rId3"/>
                      <a:stretch>
                        <a:fillRect/>
                      </a:stretch>
                    </p:blipFill>
                    <p:spPr>
                      <a:xfrm>
                        <a:off x="677636" y="1563234"/>
                        <a:ext cx="3909745" cy="3731532"/>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529CFF4-A82F-A2B0-EB41-AE3EECA08FF7}"/>
              </a:ext>
            </a:extLst>
          </p:cNvPr>
          <p:cNvSpPr txBox="1"/>
          <p:nvPr/>
        </p:nvSpPr>
        <p:spPr>
          <a:xfrm>
            <a:off x="6096000" y="1605289"/>
            <a:ext cx="6096000" cy="369332"/>
          </a:xfrm>
          <a:prstGeom prst="rect">
            <a:avLst/>
          </a:prstGeom>
          <a:noFill/>
        </p:spPr>
        <p:txBody>
          <a:bodyPr wrap="square">
            <a:spAutoFit/>
          </a:bodyPr>
          <a:lstStyle/>
          <a:p>
            <a:r>
              <a:rPr lang="pt-BR" dirty="0"/>
              <a:t>C1CC1N=C(N)N.C1CC1N=C(N)N.OS(=O)(=O)O </a:t>
            </a:r>
            <a:endParaRPr lang="ru-RU" dirty="0"/>
          </a:p>
        </p:txBody>
      </p:sp>
      <p:graphicFrame>
        <p:nvGraphicFramePr>
          <p:cNvPr id="9" name="Object 8">
            <a:extLst>
              <a:ext uri="{FF2B5EF4-FFF2-40B4-BE49-F238E27FC236}">
                <a16:creationId xmlns:a16="http://schemas.microsoft.com/office/drawing/2014/main" id="{86A96191-D0B2-755E-EC88-B5112648E4C5}"/>
              </a:ext>
            </a:extLst>
          </p:cNvPr>
          <p:cNvGraphicFramePr>
            <a:graphicFrameLocks noChangeAspect="1"/>
          </p:cNvGraphicFramePr>
          <p:nvPr>
            <p:extLst>
              <p:ext uri="{D42A27DB-BD31-4B8C-83A1-F6EECF244321}">
                <p14:modId xmlns:p14="http://schemas.microsoft.com/office/powerpoint/2010/main" val="3429553246"/>
              </p:ext>
            </p:extLst>
          </p:nvPr>
        </p:nvGraphicFramePr>
        <p:xfrm>
          <a:off x="6608763" y="2160214"/>
          <a:ext cx="4460875" cy="906463"/>
        </p:xfrm>
        <a:graphic>
          <a:graphicData uri="http://schemas.openxmlformats.org/presentationml/2006/ole">
            <mc:AlternateContent xmlns:mc="http://schemas.openxmlformats.org/markup-compatibility/2006">
              <mc:Choice xmlns:v="urn:schemas-microsoft-com:vml" Requires="v">
                <p:oleObj name="CS ChemDraw Drawing" r:id="rId4" imgW="4460376" imgH="906236" progId="ChemDraw.Document.6.0">
                  <p:embed/>
                </p:oleObj>
              </mc:Choice>
              <mc:Fallback>
                <p:oleObj name="CS ChemDraw Drawing" r:id="rId4" imgW="4460376" imgH="906236" progId="ChemDraw.Document.6.0">
                  <p:embed/>
                  <p:pic>
                    <p:nvPicPr>
                      <p:cNvPr id="0" name=""/>
                      <p:cNvPicPr/>
                      <p:nvPr/>
                    </p:nvPicPr>
                    <p:blipFill>
                      <a:blip r:embed="rId5"/>
                      <a:stretch>
                        <a:fillRect/>
                      </a:stretch>
                    </p:blipFill>
                    <p:spPr>
                      <a:xfrm>
                        <a:off x="6608763" y="2160214"/>
                        <a:ext cx="4460875" cy="9064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438F216B-D6AC-058C-8EB5-27E71FB98583}"/>
              </a:ext>
            </a:extLst>
          </p:cNvPr>
          <p:cNvSpPr txBox="1"/>
          <p:nvPr/>
        </p:nvSpPr>
        <p:spPr>
          <a:xfrm>
            <a:off x="5540829" y="3549135"/>
            <a:ext cx="6096000" cy="923330"/>
          </a:xfrm>
          <a:prstGeom prst="rect">
            <a:avLst/>
          </a:prstGeom>
          <a:noFill/>
        </p:spPr>
        <p:txBody>
          <a:bodyPr wrap="square">
            <a:spAutoFit/>
          </a:bodyPr>
          <a:lstStyle/>
          <a:p>
            <a:r>
              <a:rPr lang="en-US" dirty="0"/>
              <a:t>CC1C(C(C(C(O1)OC2CCC3([C@H]4CCC5(C(CCC5([C@@H]4CCC3(C2)O)O)C6=COC(=O)C=C6)C)C=O)O)O)OC7C(C(C(C(O7)CO)O)O)O</a:t>
            </a:r>
            <a:endParaRPr lang="ru-RU" dirty="0"/>
          </a:p>
        </p:txBody>
      </p:sp>
      <p:graphicFrame>
        <p:nvGraphicFramePr>
          <p:cNvPr id="12" name="Object 11">
            <a:extLst>
              <a:ext uri="{FF2B5EF4-FFF2-40B4-BE49-F238E27FC236}">
                <a16:creationId xmlns:a16="http://schemas.microsoft.com/office/drawing/2014/main" id="{FB1707EA-678F-7C7F-6D28-CD961AB49B08}"/>
              </a:ext>
            </a:extLst>
          </p:cNvPr>
          <p:cNvGraphicFramePr>
            <a:graphicFrameLocks noChangeAspect="1"/>
          </p:cNvGraphicFramePr>
          <p:nvPr>
            <p:extLst>
              <p:ext uri="{D42A27DB-BD31-4B8C-83A1-F6EECF244321}">
                <p14:modId xmlns:p14="http://schemas.microsoft.com/office/powerpoint/2010/main" val="157832634"/>
              </p:ext>
            </p:extLst>
          </p:nvPr>
        </p:nvGraphicFramePr>
        <p:xfrm>
          <a:off x="6455229" y="4315757"/>
          <a:ext cx="3304495" cy="1958018"/>
        </p:xfrm>
        <a:graphic>
          <a:graphicData uri="http://schemas.openxmlformats.org/presentationml/2006/ole">
            <mc:AlternateContent xmlns:mc="http://schemas.openxmlformats.org/markup-compatibility/2006">
              <mc:Choice xmlns:v="urn:schemas-microsoft-com:vml" Requires="v">
                <p:oleObj name="CS ChemDraw Drawing" r:id="rId6" imgW="5781822" imgH="3425632" progId="ChemDraw.Document.6.0">
                  <p:embed/>
                </p:oleObj>
              </mc:Choice>
              <mc:Fallback>
                <p:oleObj name="CS ChemDraw Drawing" r:id="rId6" imgW="5781822" imgH="3425632" progId="ChemDraw.Document.6.0">
                  <p:embed/>
                  <p:pic>
                    <p:nvPicPr>
                      <p:cNvPr id="0" name=""/>
                      <p:cNvPicPr/>
                      <p:nvPr/>
                    </p:nvPicPr>
                    <p:blipFill>
                      <a:blip r:embed="rId7"/>
                      <a:stretch>
                        <a:fillRect/>
                      </a:stretch>
                    </p:blipFill>
                    <p:spPr>
                      <a:xfrm>
                        <a:off x="6455229" y="4315757"/>
                        <a:ext cx="3304495" cy="1958018"/>
                      </a:xfrm>
                      <a:prstGeom prst="rect">
                        <a:avLst/>
                      </a:prstGeom>
                    </p:spPr>
                  </p:pic>
                </p:oleObj>
              </mc:Fallback>
            </mc:AlternateContent>
          </a:graphicData>
        </a:graphic>
      </p:graphicFrame>
    </p:spTree>
    <p:extLst>
      <p:ext uri="{BB962C8B-B14F-4D97-AF65-F5344CB8AC3E}">
        <p14:creationId xmlns:p14="http://schemas.microsoft.com/office/powerpoint/2010/main" val="97005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488DA047-4E27-E91B-AA35-A93A726185C1}"/>
              </a:ext>
            </a:extLst>
          </p:cNvPr>
          <p:cNvGraphicFramePr>
            <a:graphicFrameLocks noChangeAspect="1"/>
          </p:cNvGraphicFramePr>
          <p:nvPr>
            <p:extLst>
              <p:ext uri="{D42A27DB-BD31-4B8C-83A1-F6EECF244321}">
                <p14:modId xmlns:p14="http://schemas.microsoft.com/office/powerpoint/2010/main" val="2130553568"/>
              </p:ext>
            </p:extLst>
          </p:nvPr>
        </p:nvGraphicFramePr>
        <p:xfrm>
          <a:off x="2032000" y="2908300"/>
          <a:ext cx="8128000" cy="1038225"/>
        </p:xfrm>
        <a:graphic>
          <a:graphicData uri="http://schemas.openxmlformats.org/presentationml/2006/ole">
            <mc:AlternateContent xmlns:mc="http://schemas.openxmlformats.org/markup-compatibility/2006">
              <mc:Choice xmlns:v="urn:schemas-microsoft-com:vml" Requires="v">
                <p:oleObj name="CS ChemDraw Drawing" r:id="rId2" imgW="31810111" imgH="4062447" progId="ChemDraw.Document.6.0">
                  <p:embed/>
                </p:oleObj>
              </mc:Choice>
              <mc:Fallback>
                <p:oleObj name="CS ChemDraw Drawing" r:id="rId2" imgW="31810111" imgH="4062447" progId="ChemDraw.Document.6.0">
                  <p:embed/>
                  <p:pic>
                    <p:nvPicPr>
                      <p:cNvPr id="0" name=""/>
                      <p:cNvPicPr/>
                      <p:nvPr/>
                    </p:nvPicPr>
                    <p:blipFill>
                      <a:blip r:embed="rId3"/>
                      <a:stretch>
                        <a:fillRect/>
                      </a:stretch>
                    </p:blipFill>
                    <p:spPr>
                      <a:xfrm>
                        <a:off x="2032000" y="2908300"/>
                        <a:ext cx="8128000" cy="103822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3E785143-89B0-F5DB-10AA-879808418AC9}"/>
              </a:ext>
            </a:extLst>
          </p:cNvPr>
          <p:cNvSpPr txBox="1"/>
          <p:nvPr/>
        </p:nvSpPr>
        <p:spPr>
          <a:xfrm>
            <a:off x="2340429" y="1981200"/>
            <a:ext cx="3614057" cy="369332"/>
          </a:xfrm>
          <a:prstGeom prst="rect">
            <a:avLst/>
          </a:prstGeom>
          <a:noFill/>
        </p:spPr>
        <p:txBody>
          <a:bodyPr wrap="square" rtlCol="0">
            <a:spAutoFit/>
          </a:bodyPr>
          <a:lstStyle/>
          <a:p>
            <a:r>
              <a:rPr lang="en-US" dirty="0"/>
              <a:t>One big molecule in on object</a:t>
            </a:r>
            <a:endParaRPr lang="ru-RU" dirty="0"/>
          </a:p>
        </p:txBody>
      </p:sp>
    </p:spTree>
    <p:extLst>
      <p:ext uri="{BB962C8B-B14F-4D97-AF65-F5344CB8AC3E}">
        <p14:creationId xmlns:p14="http://schemas.microsoft.com/office/powerpoint/2010/main" val="2947536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r="21013" b="21100"/>
          <a:stretch/>
        </p:blipFill>
        <p:spPr>
          <a:xfrm>
            <a:off x="661" y="14515"/>
            <a:ext cx="12191339" cy="6843487"/>
          </a:xfrm>
          <a:prstGeom prst="rect">
            <a:avLst/>
          </a:prstGeom>
        </p:spPr>
      </p:pic>
      <p:sp>
        <p:nvSpPr>
          <p:cNvPr id="10" name="Rectangle 9"/>
          <p:cNvSpPr/>
          <p:nvPr/>
        </p:nvSpPr>
        <p:spPr>
          <a:xfrm>
            <a:off x="4500280" y="2"/>
            <a:ext cx="7691720" cy="1677631"/>
          </a:xfrm>
          <a:prstGeom prst="rect">
            <a:avLst/>
          </a:prstGeom>
          <a:gradFill>
            <a:gsLst>
              <a:gs pos="43000">
                <a:schemeClr val="bg1">
                  <a:alpha val="51000"/>
                </a:schemeClr>
              </a:gs>
              <a:gs pos="0">
                <a:schemeClr val="bg1">
                  <a:alpha val="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82"/>
            <a:endParaRPr lang="en-US" sz="1400">
              <a:solidFill>
                <a:prstClr val="white"/>
              </a:solidFill>
              <a:latin typeface="Trebuchet MS"/>
            </a:endParaRPr>
          </a:p>
        </p:txBody>
      </p:sp>
      <p:sp>
        <p:nvSpPr>
          <p:cNvPr id="7" name="Rectangle 6"/>
          <p:cNvSpPr/>
          <p:nvPr/>
        </p:nvSpPr>
        <p:spPr>
          <a:xfrm>
            <a:off x="0" y="0"/>
            <a:ext cx="4500280" cy="6858000"/>
          </a:xfrm>
          <a:prstGeom prst="rect">
            <a:avLst/>
          </a:prstGeom>
          <a:solidFill>
            <a:schemeClr val="bg1"/>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82"/>
            <a:endParaRPr lang="en-US" sz="1400">
              <a:solidFill>
                <a:prstClr val="white"/>
              </a:solidFill>
              <a:latin typeface="Trebuchet MS"/>
            </a:endParaRPr>
          </a:p>
        </p:txBody>
      </p:sp>
      <p:sp>
        <p:nvSpPr>
          <p:cNvPr id="2" name="Text Placeholder 1"/>
          <p:cNvSpPr>
            <a:spLocks noGrp="1"/>
          </p:cNvSpPr>
          <p:nvPr>
            <p:ph type="body" sz="quarter" idx="10"/>
          </p:nvPr>
        </p:nvSpPr>
        <p:spPr>
          <a:xfrm>
            <a:off x="1" y="2"/>
            <a:ext cx="4500283" cy="627529"/>
          </a:xfrm>
          <a:solidFill>
            <a:schemeClr val="bg1">
              <a:alpha val="42000"/>
            </a:schemeClr>
          </a:solidFill>
          <a:effectLst/>
        </p:spPr>
        <p:txBody>
          <a:bodyPr>
            <a:normAutofit/>
          </a:bodyPr>
          <a:lstStyle/>
          <a:p>
            <a:r>
              <a:rPr lang="en-US" sz="2000" dirty="0">
                <a:solidFill>
                  <a:schemeClr val="accent3"/>
                </a:solidFill>
                <a:latin typeface="Oswald Regular" panose="02000503000000000000" pitchFamily="2" charset="-52"/>
              </a:rPr>
              <a:t>Reducing Guesswork in Neurosurgery  </a:t>
            </a:r>
          </a:p>
        </p:txBody>
      </p:sp>
      <p:sp>
        <p:nvSpPr>
          <p:cNvPr id="14" name="TextBox 13"/>
          <p:cNvSpPr txBox="1"/>
          <p:nvPr/>
        </p:nvSpPr>
        <p:spPr>
          <a:xfrm>
            <a:off x="201089" y="547881"/>
            <a:ext cx="3845859" cy="387798"/>
          </a:xfrm>
          <a:prstGeom prst="rect">
            <a:avLst/>
          </a:prstGeom>
          <a:noFill/>
        </p:spPr>
        <p:txBody>
          <a:bodyPr wrap="square" rtlCol="0">
            <a:spAutoFit/>
          </a:bodyPr>
          <a:lstStyle/>
          <a:p>
            <a:pPr defTabSz="342882">
              <a:lnSpc>
                <a:spcPct val="120000"/>
              </a:lnSpc>
            </a:pPr>
            <a:r>
              <a:rPr lang="en-US" sz="1600" dirty="0">
                <a:solidFill>
                  <a:srgbClr val="464547">
                    <a:lumMod val="75000"/>
                  </a:srgbClr>
                </a:solidFill>
                <a:latin typeface="Oswald Regular" panose="02000503000000000000" pitchFamily="2" charset="-52"/>
                <a:cs typeface="Trebuchet MS"/>
              </a:rPr>
              <a:t>Project Details</a:t>
            </a:r>
          </a:p>
        </p:txBody>
      </p:sp>
      <p:sp>
        <p:nvSpPr>
          <p:cNvPr id="15" name="TextBox 14"/>
          <p:cNvSpPr txBox="1"/>
          <p:nvPr/>
        </p:nvSpPr>
        <p:spPr>
          <a:xfrm>
            <a:off x="201088" y="888632"/>
            <a:ext cx="4299189" cy="3582519"/>
          </a:xfrm>
          <a:prstGeom prst="rect">
            <a:avLst/>
          </a:prstGeom>
          <a:noFill/>
        </p:spPr>
        <p:txBody>
          <a:bodyPr wrap="square" rtlCol="0">
            <a:spAutoFit/>
          </a:bodyPr>
          <a:lstStyle/>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Image-guided targeting of External Ventricular Drain (EVD) used in neurosurgery to monitor and relieve raised intracranial pressure (ICP) &amp; </a:t>
            </a:r>
            <a:r>
              <a:rPr lang="en-US" sz="1200" dirty="0">
                <a:solidFill>
                  <a:srgbClr val="464547"/>
                </a:solidFill>
                <a:latin typeface="Trebuchet MS"/>
              </a:rPr>
              <a:t>hydrocephalus </a:t>
            </a:r>
            <a:r>
              <a:rPr lang="en-US" sz="1300" dirty="0">
                <a:solidFill>
                  <a:srgbClr val="444444"/>
                </a:solidFill>
                <a:latin typeface="Trebuchet MS"/>
                <a:cs typeface="Trebuchet MS"/>
              </a:rPr>
              <a:t>when normal flow of cerebrospinal fluid (CSF) around the brain is obstructed</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Innovative algorithm based on hypothesis that ventricle position is determined by head shape</a:t>
            </a:r>
          </a:p>
          <a:p>
            <a:pPr marL="285737" indent="-285737" defTabSz="342882">
              <a:lnSpc>
                <a:spcPct val="120000"/>
              </a:lnSpc>
              <a:buClr>
                <a:srgbClr val="1A9CB0"/>
              </a:buClr>
              <a:buFont typeface="Arial" panose="020B0604020202020204" pitchFamily="34" charset="0"/>
              <a:buChar char="•"/>
            </a:pPr>
            <a:r>
              <a:rPr lang="en-US" sz="1400" dirty="0">
                <a:solidFill>
                  <a:srgbClr val="464547"/>
                </a:solidFill>
                <a:latin typeface="Trebuchet MS" panose="020B0603020202020204" pitchFamily="34" charset="0"/>
                <a:ea typeface="Times New Roman" panose="02020603050405020304" pitchFamily="18" charset="0"/>
                <a:cs typeface="Times New Roman" panose="02020603050405020304" pitchFamily="18" charset="0"/>
              </a:rPr>
              <a:t>Unique target point prediction based on optimal affine transformation that maps registered landmarks on patient’s head onto segmented template MR images with manually labeled target points </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Critical for emergency medicine and </a:t>
            </a:r>
            <a:r>
              <a:rPr lang="en-US" sz="1400" dirty="0">
                <a:solidFill>
                  <a:srgbClr val="464547"/>
                </a:solidFill>
                <a:latin typeface="Trebuchet MS" panose="020B0603020202020204" pitchFamily="34" charset="0"/>
                <a:ea typeface="Times New Roman" panose="02020603050405020304" pitchFamily="18" charset="0"/>
                <a:cs typeface="Times New Roman" panose="02020603050405020304" pitchFamily="18" charset="0"/>
              </a:rPr>
              <a:t>ICU/CCU environments</a:t>
            </a:r>
            <a:endParaRPr lang="en-US" sz="1300" dirty="0">
              <a:solidFill>
                <a:srgbClr val="444444"/>
              </a:solidFill>
              <a:latin typeface="Trebuchet MS"/>
              <a:cs typeface="Trebuchet MS"/>
            </a:endParaRPr>
          </a:p>
        </p:txBody>
      </p:sp>
      <p:sp>
        <p:nvSpPr>
          <p:cNvPr id="17" name="TextBox 16"/>
          <p:cNvSpPr txBox="1"/>
          <p:nvPr/>
        </p:nvSpPr>
        <p:spPr>
          <a:xfrm>
            <a:off x="201085" y="4442349"/>
            <a:ext cx="3845859" cy="387798"/>
          </a:xfrm>
          <a:prstGeom prst="rect">
            <a:avLst/>
          </a:prstGeom>
          <a:noFill/>
        </p:spPr>
        <p:txBody>
          <a:bodyPr wrap="square" rtlCol="0">
            <a:spAutoFit/>
          </a:bodyPr>
          <a:lstStyle/>
          <a:p>
            <a:pPr defTabSz="342882">
              <a:lnSpc>
                <a:spcPct val="120000"/>
              </a:lnSpc>
            </a:pPr>
            <a:r>
              <a:rPr lang="en-US" sz="1600" dirty="0">
                <a:solidFill>
                  <a:srgbClr val="464547">
                    <a:lumMod val="75000"/>
                  </a:srgbClr>
                </a:solidFill>
                <a:latin typeface="Oswald Regular" panose="02000503000000000000" pitchFamily="2" charset="-52"/>
                <a:cs typeface="Trebuchet MS"/>
              </a:rPr>
              <a:t>Highlights</a:t>
            </a:r>
          </a:p>
        </p:txBody>
      </p:sp>
      <p:sp>
        <p:nvSpPr>
          <p:cNvPr id="18" name="TextBox 17"/>
          <p:cNvSpPr txBox="1"/>
          <p:nvPr/>
        </p:nvSpPr>
        <p:spPr>
          <a:xfrm>
            <a:off x="201090" y="4750656"/>
            <a:ext cx="4171215" cy="1772793"/>
          </a:xfrm>
          <a:prstGeom prst="rect">
            <a:avLst/>
          </a:prstGeom>
          <a:noFill/>
        </p:spPr>
        <p:txBody>
          <a:bodyPr wrap="square" rtlCol="0">
            <a:spAutoFit/>
          </a:bodyPr>
          <a:lstStyle/>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Reduced unpredictability and guesswork</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Number of attempts reduced to 1 lowering risk of after-effects and increasing patient's safety</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98% accuracy of prediction </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Landmark location schemes avoiding occipital lobe of head - important advantage for surgeons</a:t>
            </a:r>
          </a:p>
          <a:p>
            <a:pPr marL="285737" indent="-285737" defTabSz="342882">
              <a:lnSpc>
                <a:spcPct val="120000"/>
              </a:lnSpc>
              <a:buClr>
                <a:srgbClr val="1A9CB0"/>
              </a:buClr>
              <a:buFont typeface="Arial" panose="020B0604020202020204" pitchFamily="34" charset="0"/>
              <a:buChar char="•"/>
            </a:pPr>
            <a:r>
              <a:rPr lang="en-US" sz="1300" dirty="0">
                <a:solidFill>
                  <a:srgbClr val="444444"/>
                </a:solidFill>
                <a:latin typeface="Trebuchet MS"/>
                <a:cs typeface="Trebuchet MS"/>
              </a:rPr>
              <a:t>Saved lives due to fast and accurate ICP relief</a:t>
            </a:r>
          </a:p>
        </p:txBody>
      </p:sp>
      <p:pic>
        <p:nvPicPr>
          <p:cNvPr id="21" name="Picture 20"/>
          <p:cNvPicPr>
            <a:picLocks noChangeAspect="1"/>
          </p:cNvPicPr>
          <p:nvPr/>
        </p:nvPicPr>
        <p:blipFill>
          <a:blip r:embed="rId4"/>
          <a:stretch>
            <a:fillRect/>
          </a:stretch>
        </p:blipFill>
        <p:spPr>
          <a:xfrm>
            <a:off x="6826049" y="1000419"/>
            <a:ext cx="1973811" cy="2081916"/>
          </a:xfrm>
          <a:prstGeom prst="rect">
            <a:avLst/>
          </a:prstGeom>
          <a:effectLst>
            <a:outerShdw blurRad="63500" sx="102000" sy="102000" algn="ctr" rotWithShape="0">
              <a:prstClr val="black">
                <a:alpha val="40000"/>
              </a:prstClr>
            </a:outerShdw>
          </a:effectLst>
        </p:spPr>
      </p:pic>
      <p:pic>
        <p:nvPicPr>
          <p:cNvPr id="20" name="Picture 19"/>
          <p:cNvPicPr>
            <a:picLocks noChangeAspect="1"/>
          </p:cNvPicPr>
          <p:nvPr/>
        </p:nvPicPr>
        <p:blipFill>
          <a:blip r:embed="rId5"/>
          <a:stretch>
            <a:fillRect/>
          </a:stretch>
        </p:blipFill>
        <p:spPr>
          <a:xfrm>
            <a:off x="8933061" y="1677629"/>
            <a:ext cx="2677883" cy="2095195"/>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6"/>
          <a:stretch>
            <a:fillRect/>
          </a:stretch>
        </p:blipFill>
        <p:spPr>
          <a:xfrm>
            <a:off x="5341341" y="3212428"/>
            <a:ext cx="3798691" cy="2982589"/>
          </a:xfrm>
          <a:prstGeom prst="rect">
            <a:avLst/>
          </a:prstGeom>
        </p:spPr>
      </p:pic>
    </p:spTree>
    <p:extLst>
      <p:ext uri="{BB962C8B-B14F-4D97-AF65-F5344CB8AC3E}">
        <p14:creationId xmlns:p14="http://schemas.microsoft.com/office/powerpoint/2010/main" val="2720370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E20CA-B4EC-9F9A-4C8A-45C31BA3011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90A5A85-7658-3A2B-DE49-5DD2AA4BBCF0}"/>
              </a:ext>
            </a:extLst>
          </p:cNvPr>
          <p:cNvSpPr txBox="1"/>
          <p:nvPr/>
        </p:nvSpPr>
        <p:spPr>
          <a:xfrm>
            <a:off x="381000" y="236195"/>
            <a:ext cx="6096000" cy="461665"/>
          </a:xfrm>
          <a:prstGeom prst="rect">
            <a:avLst/>
          </a:prstGeom>
          <a:noFill/>
        </p:spPr>
        <p:txBody>
          <a:bodyPr wrap="square">
            <a:spAutoFit/>
          </a:bodyPr>
          <a:lstStyle/>
          <a:p>
            <a:r>
              <a:rPr lang="en-US" sz="800" dirty="0"/>
              <a:t>C[C@@H]1[C@H]([C@@H]([C@@H]([C@H](O1)O[C@H]2[C@@H](CO[C@H]([C@@H]2O)O[C@H]3[C@@H](O[C@H]([C@@H]([C@@H]3O)O)O[C@@H]4[C@H]([C@H](CO[C@H]4OC(=O)[C@@]56CC[C@@]7(C(=CCC8[C@]7(C[C@H](C9[C@@]8(C[C@H]([C@H]([C@@]9(C)CO)O[C@H]1[C@@H]([C@H]([C@@H]([C@H](O1)CO)O)O)O)O)C)O)C)[C@@H]5CC(CC6)(C)C)C)O)O)C)O[C@H]1[C@@H]([C@H]([C@@H](CO1)O)O)O)O)O)O</a:t>
            </a:r>
            <a:endParaRPr lang="ru-RU" sz="800" dirty="0"/>
          </a:p>
        </p:txBody>
      </p:sp>
      <p:graphicFrame>
        <p:nvGraphicFramePr>
          <p:cNvPr id="4" name="Object 3">
            <a:extLst>
              <a:ext uri="{FF2B5EF4-FFF2-40B4-BE49-F238E27FC236}">
                <a16:creationId xmlns:a16="http://schemas.microsoft.com/office/drawing/2014/main" id="{DEA22595-8989-6514-1DD5-B354D7B9A45E}"/>
              </a:ext>
            </a:extLst>
          </p:cNvPr>
          <p:cNvGraphicFramePr>
            <a:graphicFrameLocks noChangeAspect="1"/>
          </p:cNvGraphicFramePr>
          <p:nvPr>
            <p:extLst>
              <p:ext uri="{D42A27DB-BD31-4B8C-83A1-F6EECF244321}">
                <p14:modId xmlns:p14="http://schemas.microsoft.com/office/powerpoint/2010/main" val="2236719693"/>
              </p:ext>
            </p:extLst>
          </p:nvPr>
        </p:nvGraphicFramePr>
        <p:xfrm>
          <a:off x="381000" y="697860"/>
          <a:ext cx="2341551" cy="1130940"/>
        </p:xfrm>
        <a:graphic>
          <a:graphicData uri="http://schemas.openxmlformats.org/presentationml/2006/ole">
            <mc:AlternateContent xmlns:mc="http://schemas.openxmlformats.org/markup-compatibility/2006">
              <mc:Choice xmlns:v="urn:schemas-microsoft-com:vml" Requires="v">
                <p:oleObj name="CS ChemDraw Drawing" r:id="rId2" imgW="9564196" imgH="4620271" progId="ChemDraw.Document.6.0">
                  <p:embed/>
                </p:oleObj>
              </mc:Choice>
              <mc:Fallback>
                <p:oleObj name="CS ChemDraw Drawing" r:id="rId2" imgW="9564196" imgH="4620271" progId="ChemDraw.Document.6.0">
                  <p:embed/>
                  <p:pic>
                    <p:nvPicPr>
                      <p:cNvPr id="0" name=""/>
                      <p:cNvPicPr/>
                      <p:nvPr/>
                    </p:nvPicPr>
                    <p:blipFill>
                      <a:blip r:embed="rId3"/>
                      <a:stretch>
                        <a:fillRect/>
                      </a:stretch>
                    </p:blipFill>
                    <p:spPr>
                      <a:xfrm>
                        <a:off x="381000" y="697860"/>
                        <a:ext cx="2341551" cy="113094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CDDC89F8-C6AE-32F4-98B8-E1446F02B684}"/>
              </a:ext>
            </a:extLst>
          </p:cNvPr>
          <p:cNvSpPr txBox="1"/>
          <p:nvPr/>
        </p:nvSpPr>
        <p:spPr>
          <a:xfrm>
            <a:off x="250372" y="2075021"/>
            <a:ext cx="4495800" cy="215444"/>
          </a:xfrm>
          <a:prstGeom prst="rect">
            <a:avLst/>
          </a:prstGeom>
          <a:noFill/>
        </p:spPr>
        <p:txBody>
          <a:bodyPr wrap="square">
            <a:spAutoFit/>
          </a:bodyPr>
          <a:lstStyle/>
          <a:p>
            <a:r>
              <a:rPr lang="en-US" sz="800" dirty="0"/>
              <a:t>C1CCN2C[C@@]3(C[C@@H]([C@@H]2C1)C[C@@H]4[C@H]3NCCC4)C5CCCCN5</a:t>
            </a:r>
            <a:endParaRPr lang="ru-RU" sz="800" dirty="0"/>
          </a:p>
        </p:txBody>
      </p:sp>
      <p:graphicFrame>
        <p:nvGraphicFramePr>
          <p:cNvPr id="7" name="Object 6">
            <a:extLst>
              <a:ext uri="{FF2B5EF4-FFF2-40B4-BE49-F238E27FC236}">
                <a16:creationId xmlns:a16="http://schemas.microsoft.com/office/drawing/2014/main" id="{384CA925-498A-4EA0-4BC6-804857816D66}"/>
              </a:ext>
            </a:extLst>
          </p:cNvPr>
          <p:cNvGraphicFramePr>
            <a:graphicFrameLocks noChangeAspect="1"/>
          </p:cNvGraphicFramePr>
          <p:nvPr>
            <p:extLst>
              <p:ext uri="{D42A27DB-BD31-4B8C-83A1-F6EECF244321}">
                <p14:modId xmlns:p14="http://schemas.microsoft.com/office/powerpoint/2010/main" val="2441516352"/>
              </p:ext>
            </p:extLst>
          </p:nvPr>
        </p:nvGraphicFramePr>
        <p:xfrm>
          <a:off x="381000" y="2516187"/>
          <a:ext cx="1168400" cy="912813"/>
        </p:xfrm>
        <a:graphic>
          <a:graphicData uri="http://schemas.openxmlformats.org/presentationml/2006/ole">
            <mc:AlternateContent xmlns:mc="http://schemas.openxmlformats.org/markup-compatibility/2006">
              <mc:Choice xmlns:v="urn:schemas-microsoft-com:vml" Requires="v">
                <p:oleObj name="CS ChemDraw Drawing" r:id="rId4" imgW="2337378" imgH="1825330" progId="ChemDraw.Document.6.0">
                  <p:embed/>
                </p:oleObj>
              </mc:Choice>
              <mc:Fallback>
                <p:oleObj name="CS ChemDraw Drawing" r:id="rId4" imgW="2337378" imgH="1825330" progId="ChemDraw.Document.6.0">
                  <p:embed/>
                  <p:pic>
                    <p:nvPicPr>
                      <p:cNvPr id="0" name=""/>
                      <p:cNvPicPr/>
                      <p:nvPr/>
                    </p:nvPicPr>
                    <p:blipFill>
                      <a:blip r:embed="rId5"/>
                      <a:stretch>
                        <a:fillRect/>
                      </a:stretch>
                    </p:blipFill>
                    <p:spPr>
                      <a:xfrm>
                        <a:off x="381000" y="2516187"/>
                        <a:ext cx="1168400" cy="912813"/>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E198D786-71CA-44B7-5246-ECBD34C09057}"/>
              </a:ext>
            </a:extLst>
          </p:cNvPr>
          <p:cNvSpPr txBox="1"/>
          <p:nvPr/>
        </p:nvSpPr>
        <p:spPr>
          <a:xfrm>
            <a:off x="250372" y="3498349"/>
            <a:ext cx="3559628" cy="461665"/>
          </a:xfrm>
          <a:prstGeom prst="rect">
            <a:avLst/>
          </a:prstGeom>
          <a:noFill/>
        </p:spPr>
        <p:txBody>
          <a:bodyPr wrap="square">
            <a:spAutoFit/>
          </a:bodyPr>
          <a:lstStyle/>
          <a:p>
            <a:r>
              <a:rPr lang="en-US" sz="800" dirty="0"/>
              <a:t>CC[C@H](C)[C@@H](C(=O)NCC(=O)N[C@@H]([C@@H](C)CC)C(=O)N[C@@H](CC(C)C)C(=O)N[C@@H]([C@@H](C)O)C(=O)N[C@@H](C(C)C)C(=O)O)NC(=O)CNC(=O)[C@H](C)NC(=O)[C@H](C)N.CC(=O)O</a:t>
            </a:r>
            <a:endParaRPr lang="ru-RU" sz="800" dirty="0"/>
          </a:p>
        </p:txBody>
      </p:sp>
      <p:graphicFrame>
        <p:nvGraphicFramePr>
          <p:cNvPr id="10" name="Object 9">
            <a:extLst>
              <a:ext uri="{FF2B5EF4-FFF2-40B4-BE49-F238E27FC236}">
                <a16:creationId xmlns:a16="http://schemas.microsoft.com/office/drawing/2014/main" id="{93F75040-03D4-3257-C281-43B6394DC884}"/>
              </a:ext>
            </a:extLst>
          </p:cNvPr>
          <p:cNvGraphicFramePr>
            <a:graphicFrameLocks noChangeAspect="1"/>
          </p:cNvGraphicFramePr>
          <p:nvPr>
            <p:extLst>
              <p:ext uri="{D42A27DB-BD31-4B8C-83A1-F6EECF244321}">
                <p14:modId xmlns:p14="http://schemas.microsoft.com/office/powerpoint/2010/main" val="331192294"/>
              </p:ext>
            </p:extLst>
          </p:nvPr>
        </p:nvGraphicFramePr>
        <p:xfrm>
          <a:off x="250372" y="3961663"/>
          <a:ext cx="3208475" cy="676870"/>
        </p:xfrm>
        <a:graphic>
          <a:graphicData uri="http://schemas.openxmlformats.org/presentationml/2006/ole">
            <mc:AlternateContent xmlns:mc="http://schemas.openxmlformats.org/markup-compatibility/2006">
              <mc:Choice xmlns:v="urn:schemas-microsoft-com:vml" Requires="v">
                <p:oleObj name="CS ChemDraw Drawing" r:id="rId6" imgW="10135772" imgH="2137614" progId="ChemDraw.Document.6.0">
                  <p:embed/>
                </p:oleObj>
              </mc:Choice>
              <mc:Fallback>
                <p:oleObj name="CS ChemDraw Drawing" r:id="rId6" imgW="10135772" imgH="2137614" progId="ChemDraw.Document.6.0">
                  <p:embed/>
                  <p:pic>
                    <p:nvPicPr>
                      <p:cNvPr id="0" name=""/>
                      <p:cNvPicPr/>
                      <p:nvPr/>
                    </p:nvPicPr>
                    <p:blipFill>
                      <a:blip r:embed="rId7"/>
                      <a:stretch>
                        <a:fillRect/>
                      </a:stretch>
                    </p:blipFill>
                    <p:spPr>
                      <a:xfrm>
                        <a:off x="250372" y="3961663"/>
                        <a:ext cx="3208475" cy="676870"/>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EC3FA821-75CA-DCEE-659B-D220CC753695}"/>
              </a:ext>
            </a:extLst>
          </p:cNvPr>
          <p:cNvSpPr txBox="1"/>
          <p:nvPr/>
        </p:nvSpPr>
        <p:spPr>
          <a:xfrm>
            <a:off x="250372" y="4636884"/>
            <a:ext cx="6096000" cy="215444"/>
          </a:xfrm>
          <a:prstGeom prst="rect">
            <a:avLst/>
          </a:prstGeom>
          <a:noFill/>
        </p:spPr>
        <p:txBody>
          <a:bodyPr wrap="square">
            <a:spAutoFit/>
          </a:bodyPr>
          <a:lstStyle/>
          <a:p>
            <a:r>
              <a:rPr lang="pt-BR" sz="800" dirty="0"/>
              <a:t>CN1CCCC1C2CCC[N-]C2.CN1CCCC1C2CCC[N-]C2.CN1CCCC1C2CCC[N-]C2.C(#N)S.[Ni+2]</a:t>
            </a:r>
            <a:endParaRPr lang="ru-RU" sz="800" dirty="0"/>
          </a:p>
        </p:txBody>
      </p:sp>
      <p:graphicFrame>
        <p:nvGraphicFramePr>
          <p:cNvPr id="13" name="Object 12">
            <a:extLst>
              <a:ext uri="{FF2B5EF4-FFF2-40B4-BE49-F238E27FC236}">
                <a16:creationId xmlns:a16="http://schemas.microsoft.com/office/drawing/2014/main" id="{399B7624-0C18-1D0A-332D-DA7EE192EB9B}"/>
              </a:ext>
            </a:extLst>
          </p:cNvPr>
          <p:cNvGraphicFramePr>
            <a:graphicFrameLocks noChangeAspect="1"/>
          </p:cNvGraphicFramePr>
          <p:nvPr>
            <p:extLst>
              <p:ext uri="{D42A27DB-BD31-4B8C-83A1-F6EECF244321}">
                <p14:modId xmlns:p14="http://schemas.microsoft.com/office/powerpoint/2010/main" val="4230279553"/>
              </p:ext>
            </p:extLst>
          </p:nvPr>
        </p:nvGraphicFramePr>
        <p:xfrm>
          <a:off x="385377" y="5042532"/>
          <a:ext cx="2938463" cy="725292"/>
        </p:xfrm>
        <a:graphic>
          <a:graphicData uri="http://schemas.openxmlformats.org/presentationml/2006/ole">
            <mc:AlternateContent xmlns:mc="http://schemas.openxmlformats.org/markup-compatibility/2006">
              <mc:Choice xmlns:v="urn:schemas-microsoft-com:vml" Requires="v">
                <p:oleObj name="CS ChemDraw Drawing" r:id="rId8" imgW="5877849" imgH="1450283" progId="ChemDraw.Document.6.0">
                  <p:embed/>
                </p:oleObj>
              </mc:Choice>
              <mc:Fallback>
                <p:oleObj name="CS ChemDraw Drawing" r:id="rId8" imgW="5877849" imgH="1450283" progId="ChemDraw.Document.6.0">
                  <p:embed/>
                  <p:pic>
                    <p:nvPicPr>
                      <p:cNvPr id="0" name=""/>
                      <p:cNvPicPr/>
                      <p:nvPr/>
                    </p:nvPicPr>
                    <p:blipFill>
                      <a:blip r:embed="rId9"/>
                      <a:stretch>
                        <a:fillRect/>
                      </a:stretch>
                    </p:blipFill>
                    <p:spPr>
                      <a:xfrm>
                        <a:off x="385377" y="5042532"/>
                        <a:ext cx="2938463" cy="725292"/>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44440517-336B-C4B5-AA75-7E7FD31F6EFA}"/>
              </a:ext>
            </a:extLst>
          </p:cNvPr>
          <p:cNvSpPr txBox="1"/>
          <p:nvPr/>
        </p:nvSpPr>
        <p:spPr>
          <a:xfrm>
            <a:off x="7467600" y="365649"/>
            <a:ext cx="3048000" cy="461665"/>
          </a:xfrm>
          <a:prstGeom prst="rect">
            <a:avLst/>
          </a:prstGeom>
          <a:noFill/>
        </p:spPr>
        <p:txBody>
          <a:bodyPr wrap="square">
            <a:spAutoFit/>
          </a:bodyPr>
          <a:lstStyle/>
          <a:p>
            <a:r>
              <a:rPr lang="en-US" sz="800" dirty="0"/>
              <a:t>CC1CCC2(CCC3(C(=CCC4C3(CCC5C4(CCC(C5(C)C)OC6C(C(C(CO6)O)O)OC7C(C(C(C(O7)CO)O)O)O)C)C)C2C1(C)O)C)C(=O)OC8C(C(C(C(O8)CO)O)O)O</a:t>
            </a:r>
            <a:endParaRPr lang="ru-RU" sz="800" dirty="0"/>
          </a:p>
        </p:txBody>
      </p:sp>
      <p:graphicFrame>
        <p:nvGraphicFramePr>
          <p:cNvPr id="16" name="Object 15">
            <a:extLst>
              <a:ext uri="{FF2B5EF4-FFF2-40B4-BE49-F238E27FC236}">
                <a16:creationId xmlns:a16="http://schemas.microsoft.com/office/drawing/2014/main" id="{9577BCA6-26EC-519F-9BDB-447CD734DEEB}"/>
              </a:ext>
            </a:extLst>
          </p:cNvPr>
          <p:cNvGraphicFramePr>
            <a:graphicFrameLocks noChangeAspect="1"/>
          </p:cNvGraphicFramePr>
          <p:nvPr>
            <p:extLst>
              <p:ext uri="{D42A27DB-BD31-4B8C-83A1-F6EECF244321}">
                <p14:modId xmlns:p14="http://schemas.microsoft.com/office/powerpoint/2010/main" val="1946848906"/>
              </p:ext>
            </p:extLst>
          </p:nvPr>
        </p:nvGraphicFramePr>
        <p:xfrm>
          <a:off x="6781921" y="889609"/>
          <a:ext cx="2490760" cy="1026277"/>
        </p:xfrm>
        <a:graphic>
          <a:graphicData uri="http://schemas.openxmlformats.org/presentationml/2006/ole">
            <mc:AlternateContent xmlns:mc="http://schemas.openxmlformats.org/markup-compatibility/2006">
              <mc:Choice xmlns:v="urn:schemas-microsoft-com:vml" Requires="v">
                <p:oleObj name="CS ChemDraw Drawing" r:id="rId10" imgW="6595607" imgH="2718401" progId="ChemDraw.Document.6.0">
                  <p:embed/>
                </p:oleObj>
              </mc:Choice>
              <mc:Fallback>
                <p:oleObj name="CS ChemDraw Drawing" r:id="rId10" imgW="6595607" imgH="2718401" progId="ChemDraw.Document.6.0">
                  <p:embed/>
                  <p:pic>
                    <p:nvPicPr>
                      <p:cNvPr id="0" name=""/>
                      <p:cNvPicPr/>
                      <p:nvPr/>
                    </p:nvPicPr>
                    <p:blipFill>
                      <a:blip r:embed="rId11"/>
                      <a:stretch>
                        <a:fillRect/>
                      </a:stretch>
                    </p:blipFill>
                    <p:spPr>
                      <a:xfrm>
                        <a:off x="6781921" y="889609"/>
                        <a:ext cx="2490760" cy="1026277"/>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694B4B07-1230-4D45-13BD-BDC9C1FD2900}"/>
              </a:ext>
            </a:extLst>
          </p:cNvPr>
          <p:cNvSpPr txBox="1"/>
          <p:nvPr/>
        </p:nvSpPr>
        <p:spPr>
          <a:xfrm>
            <a:off x="6520543" y="2182743"/>
            <a:ext cx="2362079" cy="338554"/>
          </a:xfrm>
          <a:prstGeom prst="rect">
            <a:avLst/>
          </a:prstGeom>
          <a:noFill/>
        </p:spPr>
        <p:txBody>
          <a:bodyPr wrap="square">
            <a:spAutoFit/>
          </a:bodyPr>
          <a:lstStyle/>
          <a:p>
            <a:r>
              <a:rPr lang="en-US" sz="800" dirty="0"/>
              <a:t>CC(C)C[C@@H](C(=O)O)N.C1=CC=C(C=C1)C[C@@H](C(=O)O)NC(=O)OCC2C3=CC=CC=C3C4=CC=CC=C24</a:t>
            </a:r>
            <a:endParaRPr lang="ru-RU" sz="800" dirty="0"/>
          </a:p>
        </p:txBody>
      </p:sp>
      <p:graphicFrame>
        <p:nvGraphicFramePr>
          <p:cNvPr id="19" name="Object 18">
            <a:extLst>
              <a:ext uri="{FF2B5EF4-FFF2-40B4-BE49-F238E27FC236}">
                <a16:creationId xmlns:a16="http://schemas.microsoft.com/office/drawing/2014/main" id="{499AF9F4-84D9-4A8E-0D0B-80CA1502738A}"/>
              </a:ext>
            </a:extLst>
          </p:cNvPr>
          <p:cNvGraphicFramePr>
            <a:graphicFrameLocks noChangeAspect="1"/>
          </p:cNvGraphicFramePr>
          <p:nvPr>
            <p:extLst>
              <p:ext uri="{D42A27DB-BD31-4B8C-83A1-F6EECF244321}">
                <p14:modId xmlns:p14="http://schemas.microsoft.com/office/powerpoint/2010/main" val="586868712"/>
              </p:ext>
            </p:extLst>
          </p:nvPr>
        </p:nvGraphicFramePr>
        <p:xfrm>
          <a:off x="6150429" y="2689665"/>
          <a:ext cx="2732193" cy="1143997"/>
        </p:xfrm>
        <a:graphic>
          <a:graphicData uri="http://schemas.openxmlformats.org/presentationml/2006/ole">
            <mc:AlternateContent xmlns:mc="http://schemas.openxmlformats.org/markup-compatibility/2006">
              <mc:Choice xmlns:v="urn:schemas-microsoft-com:vml" Requires="v">
                <p:oleObj name="CS ChemDraw Drawing" r:id="rId12" imgW="5955527" imgH="2494291" progId="ChemDraw.Document.6.0">
                  <p:embed/>
                </p:oleObj>
              </mc:Choice>
              <mc:Fallback>
                <p:oleObj name="CS ChemDraw Drawing" r:id="rId12" imgW="5955527" imgH="2494291" progId="ChemDraw.Document.6.0">
                  <p:embed/>
                  <p:pic>
                    <p:nvPicPr>
                      <p:cNvPr id="0" name=""/>
                      <p:cNvPicPr/>
                      <p:nvPr/>
                    </p:nvPicPr>
                    <p:blipFill>
                      <a:blip r:embed="rId13"/>
                      <a:stretch>
                        <a:fillRect/>
                      </a:stretch>
                    </p:blipFill>
                    <p:spPr>
                      <a:xfrm>
                        <a:off x="6150429" y="2689665"/>
                        <a:ext cx="2732193" cy="1143997"/>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0002BA71-432B-0E6D-0B2A-0E4FE2F21AA5}"/>
              </a:ext>
            </a:extLst>
          </p:cNvPr>
          <p:cNvSpPr txBox="1"/>
          <p:nvPr/>
        </p:nvSpPr>
        <p:spPr>
          <a:xfrm flipV="1">
            <a:off x="5738838" y="4105871"/>
            <a:ext cx="2490761" cy="461665"/>
          </a:xfrm>
          <a:prstGeom prst="rect">
            <a:avLst/>
          </a:prstGeom>
          <a:noFill/>
        </p:spPr>
        <p:txBody>
          <a:bodyPr wrap="square">
            <a:spAutoFit/>
          </a:bodyPr>
          <a:lstStyle/>
          <a:p>
            <a:r>
              <a:rPr lang="en-US" sz="800" dirty="0"/>
              <a:t>CC[C@@]1(CC2C[C@@](C3=C(CCN(C2)C1)C4=CC=CC=C4N3)(C5=C(C=C6C(=C5)[C@]78CCN9C7[C@@](C=CC9)(C([C@@](C8N6C)(C(=O)N)O)O)CC)OC)C(=O)OC)O</a:t>
            </a:r>
            <a:endParaRPr lang="ru-RU" sz="800" dirty="0"/>
          </a:p>
        </p:txBody>
      </p:sp>
      <p:graphicFrame>
        <p:nvGraphicFramePr>
          <p:cNvPr id="22" name="Object 21">
            <a:extLst>
              <a:ext uri="{FF2B5EF4-FFF2-40B4-BE49-F238E27FC236}">
                <a16:creationId xmlns:a16="http://schemas.microsoft.com/office/drawing/2014/main" id="{28115358-740C-B2BF-8292-5085A50BFDFB}"/>
              </a:ext>
            </a:extLst>
          </p:cNvPr>
          <p:cNvGraphicFramePr>
            <a:graphicFrameLocks noChangeAspect="1"/>
          </p:cNvGraphicFramePr>
          <p:nvPr>
            <p:extLst>
              <p:ext uri="{D42A27DB-BD31-4B8C-83A1-F6EECF244321}">
                <p14:modId xmlns:p14="http://schemas.microsoft.com/office/powerpoint/2010/main" val="2628038208"/>
              </p:ext>
            </p:extLst>
          </p:nvPr>
        </p:nvGraphicFramePr>
        <p:xfrm>
          <a:off x="5738838" y="4858721"/>
          <a:ext cx="1884363" cy="1408487"/>
        </p:xfrm>
        <a:graphic>
          <a:graphicData uri="http://schemas.openxmlformats.org/presentationml/2006/ole">
            <mc:AlternateContent xmlns:mc="http://schemas.openxmlformats.org/markup-compatibility/2006">
              <mc:Choice xmlns:v="urn:schemas-microsoft-com:vml" Requires="v">
                <p:oleObj name="CS ChemDraw Drawing" r:id="rId14" imgW="4531938" imgH="3387668" progId="ChemDraw.Document.6.0">
                  <p:embed/>
                </p:oleObj>
              </mc:Choice>
              <mc:Fallback>
                <p:oleObj name="CS ChemDraw Drawing" r:id="rId14" imgW="4531938" imgH="3387668" progId="ChemDraw.Document.6.0">
                  <p:embed/>
                  <p:pic>
                    <p:nvPicPr>
                      <p:cNvPr id="0" name=""/>
                      <p:cNvPicPr/>
                      <p:nvPr/>
                    </p:nvPicPr>
                    <p:blipFill>
                      <a:blip r:embed="rId15"/>
                      <a:stretch>
                        <a:fillRect/>
                      </a:stretch>
                    </p:blipFill>
                    <p:spPr>
                      <a:xfrm>
                        <a:off x="5738838" y="4858721"/>
                        <a:ext cx="1884363" cy="1408487"/>
                      </a:xfrm>
                      <a:prstGeom prst="rect">
                        <a:avLst/>
                      </a:prstGeom>
                    </p:spPr>
                  </p:pic>
                </p:oleObj>
              </mc:Fallback>
            </mc:AlternateContent>
          </a:graphicData>
        </a:graphic>
      </p:graphicFrame>
    </p:spTree>
    <p:extLst>
      <p:ext uri="{BB962C8B-B14F-4D97-AF65-F5344CB8AC3E}">
        <p14:creationId xmlns:p14="http://schemas.microsoft.com/office/powerpoint/2010/main" val="2402407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CHEMUL - Automated Chemical Data Excerption Tool</a:t>
            </a:r>
          </a:p>
        </p:txBody>
      </p:sp>
      <p:sp>
        <p:nvSpPr>
          <p:cNvPr id="3" name="Content Placeholder 2"/>
          <p:cNvSpPr>
            <a:spLocks noGrp="1"/>
          </p:cNvSpPr>
          <p:nvPr>
            <p:ph idx="1"/>
          </p:nvPr>
        </p:nvSpPr>
        <p:spPr>
          <a:xfrm>
            <a:off x="6573692" y="1761515"/>
            <a:ext cx="5464304" cy="4609404"/>
          </a:xfrm>
        </p:spPr>
        <p:txBody>
          <a:bodyPr/>
          <a:lstStyle/>
          <a:p>
            <a:pPr marL="169850" lvl="2" indent="-169850">
              <a:lnSpc>
                <a:spcPts val="2133"/>
              </a:lnSpc>
              <a:spcBef>
                <a:spcPts val="0"/>
              </a:spcBef>
              <a:buClr>
                <a:srgbClr val="2FC2D9"/>
              </a:buClr>
              <a:defRPr/>
            </a:pPr>
            <a:r>
              <a:rPr lang="en-US" sz="1600" dirty="0"/>
              <a:t>Combined professional Chemical Knowledge Base</a:t>
            </a:r>
          </a:p>
          <a:p>
            <a:pPr marL="169850" lvl="2" indent="-169850">
              <a:lnSpc>
                <a:spcPts val="2133"/>
              </a:lnSpc>
              <a:spcBef>
                <a:spcPts val="0"/>
              </a:spcBef>
              <a:buClr>
                <a:srgbClr val="2FC2D9"/>
              </a:buClr>
              <a:defRPr/>
            </a:pPr>
            <a:r>
              <a:rPr lang="en-US" sz="1600" dirty="0"/>
              <a:t>Automatic Chemical Entities Retrieval Engine</a:t>
            </a:r>
          </a:p>
          <a:p>
            <a:pPr marL="627015" lvl="3" indent="-169850">
              <a:lnSpc>
                <a:spcPts val="2133"/>
              </a:lnSpc>
              <a:spcBef>
                <a:spcPts val="0"/>
              </a:spcBef>
              <a:buClr>
                <a:srgbClr val="2FC2D9"/>
              </a:buClr>
              <a:defRPr/>
            </a:pPr>
            <a:r>
              <a:rPr lang="en-US" sz="1600" b="1" dirty="0"/>
              <a:t>Content curation</a:t>
            </a:r>
            <a:r>
              <a:rPr lang="en-US" sz="1600" dirty="0"/>
              <a:t>: OCR PDF articles and normalization of extracted texts</a:t>
            </a:r>
          </a:p>
          <a:p>
            <a:pPr marL="627015" lvl="3" indent="-169850">
              <a:lnSpc>
                <a:spcPts val="2133"/>
              </a:lnSpc>
              <a:spcBef>
                <a:spcPts val="0"/>
              </a:spcBef>
              <a:buClr>
                <a:srgbClr val="2FC2D9"/>
              </a:buClr>
              <a:defRPr/>
            </a:pPr>
            <a:r>
              <a:rPr lang="en-US" sz="1600" b="1" dirty="0"/>
              <a:t>Machine Learning</a:t>
            </a:r>
            <a:r>
              <a:rPr lang="en-US" sz="1600" dirty="0"/>
              <a:t>: extract relevant sentences containing valuable information</a:t>
            </a:r>
          </a:p>
          <a:p>
            <a:pPr marL="627015" lvl="3" indent="-169850">
              <a:lnSpc>
                <a:spcPts val="2133"/>
              </a:lnSpc>
              <a:spcBef>
                <a:spcPts val="0"/>
              </a:spcBef>
              <a:buClr>
                <a:srgbClr val="2FC2D9"/>
              </a:buClr>
              <a:defRPr/>
            </a:pPr>
            <a:r>
              <a:rPr lang="en-US" sz="1600" b="1" dirty="0"/>
              <a:t>Natural Language Processing</a:t>
            </a:r>
            <a:r>
              <a:rPr lang="en-US" sz="1600" dirty="0"/>
              <a:t>: context-based detection of chemical named entities</a:t>
            </a:r>
          </a:p>
          <a:p>
            <a:pPr marL="169850" lvl="2" indent="-169850">
              <a:lnSpc>
                <a:spcPts val="2133"/>
              </a:lnSpc>
              <a:spcBef>
                <a:spcPts val="0"/>
              </a:spcBef>
              <a:buClr>
                <a:srgbClr val="2FC2D9"/>
              </a:buClr>
              <a:defRPr/>
            </a:pPr>
            <a:r>
              <a:rPr lang="en-US" sz="1600" dirty="0"/>
              <a:t>Semi-automated excerption with </a:t>
            </a:r>
            <a:r>
              <a:rPr lang="en-US" sz="1600" b="1" dirty="0"/>
              <a:t>75.5%</a:t>
            </a:r>
            <a:r>
              <a:rPr lang="en-US" sz="1600" dirty="0">
                <a:solidFill>
                  <a:schemeClr val="accent2"/>
                </a:solidFill>
              </a:rPr>
              <a:t> </a:t>
            </a:r>
            <a:r>
              <a:rPr lang="en-US" sz="1600" dirty="0"/>
              <a:t>accuracy</a:t>
            </a:r>
          </a:p>
          <a:p>
            <a:pPr marL="169850" lvl="2" indent="-169850">
              <a:lnSpc>
                <a:spcPts val="2133"/>
              </a:lnSpc>
              <a:spcBef>
                <a:spcPts val="0"/>
              </a:spcBef>
              <a:buClr>
                <a:srgbClr val="2FC2D9"/>
              </a:buClr>
              <a:defRPr/>
            </a:pPr>
            <a:r>
              <a:rPr lang="en-US" sz="1600" dirty="0"/>
              <a:t>Chemical structure image recognition, </a:t>
            </a:r>
            <a:r>
              <a:rPr lang="en-US" sz="1600" b="1" dirty="0"/>
              <a:t>95-99% </a:t>
            </a:r>
            <a:r>
              <a:rPr lang="en-US" sz="1600" dirty="0"/>
              <a:t>accuracy</a:t>
            </a:r>
          </a:p>
          <a:p>
            <a:pPr marL="169850" lvl="2" indent="-169850">
              <a:lnSpc>
                <a:spcPts val="2133"/>
              </a:lnSpc>
              <a:spcBef>
                <a:spcPts val="0"/>
              </a:spcBef>
              <a:buClr>
                <a:srgbClr val="2FC2D9"/>
              </a:buClr>
              <a:defRPr/>
            </a:pPr>
            <a:r>
              <a:rPr lang="en-US" sz="1600" dirty="0"/>
              <a:t>Manual relevancy check effort reduced more than twice</a:t>
            </a:r>
          </a:p>
          <a:p>
            <a:pPr marL="169850" lvl="2" indent="-169850">
              <a:lnSpc>
                <a:spcPts val="2133"/>
              </a:lnSpc>
              <a:spcBef>
                <a:spcPts val="400"/>
              </a:spcBef>
              <a:buClr>
                <a:srgbClr val="2FC2D9"/>
              </a:buClr>
              <a:defRPr/>
            </a:pPr>
            <a:r>
              <a:rPr lang="en-US" sz="1600" dirty="0"/>
              <a:t>Increased speed &amp; cost effectiveness of excerption: </a:t>
            </a:r>
            <a:r>
              <a:rPr lang="en-US" sz="1600" b="1" dirty="0"/>
              <a:t>7.7%</a:t>
            </a:r>
            <a:r>
              <a:rPr lang="en-US" sz="1600" dirty="0">
                <a:solidFill>
                  <a:schemeClr val="accent3"/>
                </a:solidFill>
              </a:rPr>
              <a:t> </a:t>
            </a:r>
            <a:r>
              <a:rPr lang="en-US" sz="1600" dirty="0"/>
              <a:t>increase of completed tasks number per week</a:t>
            </a:r>
          </a:p>
          <a:p>
            <a:pPr marL="169850" lvl="2" indent="-169850">
              <a:lnSpc>
                <a:spcPts val="2133"/>
              </a:lnSpc>
              <a:spcBef>
                <a:spcPts val="0"/>
              </a:spcBef>
              <a:spcAft>
                <a:spcPts val="800"/>
              </a:spcAft>
              <a:buClr>
                <a:srgbClr val="2FC2D9"/>
              </a:buClr>
              <a:defRPr/>
            </a:pPr>
            <a:r>
              <a:rPr lang="en-US" sz="1600" dirty="0"/>
              <a:t>HTML5 , JS, CSS 3, Bower, Sass, Compass,  Bootstrap, AngularJS, </a:t>
            </a:r>
            <a:r>
              <a:rPr lang="en-US" sz="1600" dirty="0" err="1"/>
              <a:t>JSHint</a:t>
            </a:r>
            <a:r>
              <a:rPr lang="en-US" sz="1600" dirty="0"/>
              <a:t>, Java, Spring MVC, Spring ORM, </a:t>
            </a:r>
            <a:r>
              <a:rPr lang="en-US" sz="1600" dirty="0" err="1"/>
              <a:t>Solr</a:t>
            </a:r>
            <a:r>
              <a:rPr lang="en-US" sz="1600" dirty="0"/>
              <a:t>, MongoDB, Spring Security, JUnit</a:t>
            </a:r>
          </a:p>
          <a:p>
            <a:pPr marL="169850" lvl="2" indent="-169850">
              <a:lnSpc>
                <a:spcPts val="2133"/>
              </a:lnSpc>
              <a:spcBef>
                <a:spcPts val="0"/>
              </a:spcBef>
              <a:spcAft>
                <a:spcPts val="800"/>
              </a:spcAft>
              <a:buClr>
                <a:srgbClr val="2FC2D9"/>
              </a:buClr>
              <a:defRPr/>
            </a:pPr>
            <a:endParaRPr lang="en-US" sz="1600" dirty="0"/>
          </a:p>
        </p:txBody>
      </p:sp>
      <p:sp>
        <p:nvSpPr>
          <p:cNvPr id="4" name="Content Placeholder 3"/>
          <p:cNvSpPr>
            <a:spLocks noGrp="1"/>
          </p:cNvSpPr>
          <p:nvPr>
            <p:ph sz="quarter" idx="10"/>
          </p:nvPr>
        </p:nvSpPr>
        <p:spPr>
          <a:xfrm>
            <a:off x="484721" y="1761517"/>
            <a:ext cx="5228167" cy="1824967"/>
          </a:xfrm>
        </p:spPr>
        <p:txBody>
          <a:bodyPr/>
          <a:lstStyle/>
          <a:p>
            <a:pPr>
              <a:spcAft>
                <a:spcPts val="800"/>
              </a:spcAft>
            </a:pPr>
            <a:r>
              <a:rPr lang="en-US" sz="1600" dirty="0"/>
              <a:t>EPAM created an Automated Chemical Data Excerption Tool comprising a combined professional knowledge base for quick retrieval of reference chemical information and Document Processing Workflow enabling automated pre-excerption of chemical data.</a:t>
            </a:r>
            <a:endParaRPr lang="en-US" dirty="0"/>
          </a:p>
        </p:txBody>
      </p:sp>
      <p:sp>
        <p:nvSpPr>
          <p:cNvPr id="5" name="Text Placeholder 4"/>
          <p:cNvSpPr>
            <a:spLocks noGrp="1"/>
          </p:cNvSpPr>
          <p:nvPr>
            <p:ph type="body" sz="quarter" idx="11"/>
          </p:nvPr>
        </p:nvSpPr>
        <p:spPr>
          <a:xfrm>
            <a:off x="557531" y="1321329"/>
            <a:ext cx="1120178" cy="253852"/>
          </a:xfrm>
        </p:spPr>
        <p:txBody>
          <a:bodyPr/>
          <a:lstStyle/>
          <a:p>
            <a:r>
              <a:rPr lang="en-US" cap="all" dirty="0"/>
              <a:t>SUMMARY</a:t>
            </a:r>
          </a:p>
        </p:txBody>
      </p:sp>
      <p:sp>
        <p:nvSpPr>
          <p:cNvPr id="7" name="Text Placeholder 6"/>
          <p:cNvSpPr>
            <a:spLocks noGrp="1"/>
          </p:cNvSpPr>
          <p:nvPr>
            <p:ph type="body" sz="quarter" idx="14"/>
          </p:nvPr>
        </p:nvSpPr>
        <p:spPr>
          <a:xfrm>
            <a:off x="6653531" y="1321329"/>
            <a:ext cx="1804020" cy="253852"/>
          </a:xfrm>
        </p:spPr>
        <p:txBody>
          <a:bodyPr/>
          <a:lstStyle/>
          <a:p>
            <a:r>
              <a:rPr lang="en-US" dirty="0"/>
              <a:t>KEY HIGHLIGHTS</a:t>
            </a:r>
          </a:p>
        </p:txBody>
      </p:sp>
      <p:pic>
        <p:nvPicPr>
          <p:cNvPr id="11" name="Picture 10"/>
          <p:cNvPicPr>
            <a:picLocks noChangeAspect="1"/>
          </p:cNvPicPr>
          <p:nvPr/>
        </p:nvPicPr>
        <p:blipFill>
          <a:blip r:embed="rId3"/>
          <a:stretch>
            <a:fillRect/>
          </a:stretch>
        </p:blipFill>
        <p:spPr>
          <a:xfrm>
            <a:off x="427743" y="202677"/>
            <a:ext cx="1498032" cy="531175"/>
          </a:xfrm>
          <a:prstGeom prst="rect">
            <a:avLst/>
          </a:prstGeom>
        </p:spPr>
      </p:pic>
      <p:grpSp>
        <p:nvGrpSpPr>
          <p:cNvPr id="13" name="Group 12"/>
          <p:cNvGrpSpPr>
            <a:grpSpLocks noChangeAspect="1"/>
          </p:cNvGrpSpPr>
          <p:nvPr/>
        </p:nvGrpSpPr>
        <p:grpSpPr>
          <a:xfrm>
            <a:off x="543619" y="3752652"/>
            <a:ext cx="2764312" cy="2257725"/>
            <a:chOff x="463528" y="2102015"/>
            <a:chExt cx="4578372" cy="3739342"/>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975" y="2294036"/>
              <a:ext cx="3859402" cy="2457490"/>
            </a:xfrm>
            <a:prstGeom prst="rect">
              <a:avLst/>
            </a:prstGeom>
          </p:spPr>
        </p:pic>
        <p:pic>
          <p:nvPicPr>
            <p:cNvPr id="16" name="Picture 2" descr="http://pngimg.com/upload/laptop_PNG588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528" y="2102015"/>
              <a:ext cx="4578372" cy="3739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a:grpSpLocks noChangeAspect="1"/>
          </p:cNvGrpSpPr>
          <p:nvPr/>
        </p:nvGrpSpPr>
        <p:grpSpPr>
          <a:xfrm>
            <a:off x="2381313" y="4389364"/>
            <a:ext cx="2765131" cy="1635941"/>
            <a:chOff x="4117580" y="3017008"/>
            <a:chExt cx="4674719" cy="2765716"/>
          </a:xfrm>
        </p:grpSpPr>
        <p:pic>
          <p:nvPicPr>
            <p:cNvPr id="18" name="Picture 4" descr="https://d2wb6fe11xhc8a.cloudfront.net/public/website/laptop-empty.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7580" y="3017008"/>
              <a:ext cx="4674719" cy="27657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7"/>
            <a:stretch>
              <a:fillRect/>
            </a:stretch>
          </p:blipFill>
          <p:spPr>
            <a:xfrm>
              <a:off x="4703306" y="3171947"/>
              <a:ext cx="3492957" cy="2183478"/>
            </a:xfrm>
            <a:prstGeom prst="rect">
              <a:avLst/>
            </a:prstGeom>
          </p:spPr>
        </p:pic>
      </p:grpSp>
    </p:spTree>
    <p:extLst>
      <p:ext uri="{BB962C8B-B14F-4D97-AF65-F5344CB8AC3E}">
        <p14:creationId xmlns:p14="http://schemas.microsoft.com/office/powerpoint/2010/main" val="1878334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A14B4-4656-2C4E-2A2B-5101D1207B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674CAA-AF1B-0A85-E9F6-93118FD91E12}"/>
              </a:ext>
            </a:extLst>
          </p:cNvPr>
          <p:cNvSpPr txBox="1"/>
          <p:nvPr/>
        </p:nvSpPr>
        <p:spPr>
          <a:xfrm>
            <a:off x="152400" y="119743"/>
            <a:ext cx="1480457" cy="584775"/>
          </a:xfrm>
          <a:prstGeom prst="rect">
            <a:avLst/>
          </a:prstGeom>
          <a:noFill/>
        </p:spPr>
        <p:txBody>
          <a:bodyPr wrap="square">
            <a:spAutoFit/>
          </a:bodyPr>
          <a:lstStyle/>
          <a:p>
            <a:r>
              <a:rPr lang="en-US" sz="800" dirty="0"/>
              <a:t>CC(C)C[C@@H](C(=O)O)N.C1=CC=C(C=C1)C[C@@H](C(=O)O)NC(=O)OCC2C3=CC=CC=C3C4=CC=CC=C24</a:t>
            </a:r>
            <a:endParaRPr lang="ru-RU" sz="800" dirty="0"/>
          </a:p>
        </p:txBody>
      </p:sp>
      <p:graphicFrame>
        <p:nvGraphicFramePr>
          <p:cNvPr id="4" name="Object 3">
            <a:extLst>
              <a:ext uri="{FF2B5EF4-FFF2-40B4-BE49-F238E27FC236}">
                <a16:creationId xmlns:a16="http://schemas.microsoft.com/office/drawing/2014/main" id="{E5743F66-05DD-5225-5F8D-5E02B0239EBE}"/>
              </a:ext>
            </a:extLst>
          </p:cNvPr>
          <p:cNvGraphicFramePr>
            <a:graphicFrameLocks noChangeAspect="1"/>
          </p:cNvGraphicFramePr>
          <p:nvPr>
            <p:extLst>
              <p:ext uri="{D42A27DB-BD31-4B8C-83A1-F6EECF244321}">
                <p14:modId xmlns:p14="http://schemas.microsoft.com/office/powerpoint/2010/main" val="1457993914"/>
              </p:ext>
            </p:extLst>
          </p:nvPr>
        </p:nvGraphicFramePr>
        <p:xfrm>
          <a:off x="152400" y="809625"/>
          <a:ext cx="1913609" cy="801461"/>
        </p:xfrm>
        <a:graphic>
          <a:graphicData uri="http://schemas.openxmlformats.org/presentationml/2006/ole">
            <mc:AlternateContent xmlns:mc="http://schemas.openxmlformats.org/markup-compatibility/2006">
              <mc:Choice xmlns:v="urn:schemas-microsoft-com:vml" Requires="v">
                <p:oleObj name="CS ChemDraw Drawing" r:id="rId2" imgW="5955221" imgH="2494291" progId="ChemDraw.Document.6.0">
                  <p:embed/>
                </p:oleObj>
              </mc:Choice>
              <mc:Fallback>
                <p:oleObj name="CS ChemDraw Drawing" r:id="rId2" imgW="5955221" imgH="2494291" progId="ChemDraw.Document.6.0">
                  <p:embed/>
                  <p:pic>
                    <p:nvPicPr>
                      <p:cNvPr id="0" name=""/>
                      <p:cNvPicPr/>
                      <p:nvPr/>
                    </p:nvPicPr>
                    <p:blipFill>
                      <a:blip r:embed="rId3"/>
                      <a:stretch>
                        <a:fillRect/>
                      </a:stretch>
                    </p:blipFill>
                    <p:spPr>
                      <a:xfrm>
                        <a:off x="152400" y="809625"/>
                        <a:ext cx="1913609" cy="801461"/>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1CC16D7-5CA5-5B2B-BF36-8E51F39573DB}"/>
              </a:ext>
            </a:extLst>
          </p:cNvPr>
          <p:cNvSpPr txBox="1"/>
          <p:nvPr/>
        </p:nvSpPr>
        <p:spPr>
          <a:xfrm>
            <a:off x="200247" y="1872343"/>
            <a:ext cx="1817914" cy="707886"/>
          </a:xfrm>
          <a:prstGeom prst="rect">
            <a:avLst/>
          </a:prstGeom>
          <a:noFill/>
        </p:spPr>
        <p:txBody>
          <a:bodyPr wrap="square">
            <a:spAutoFit/>
          </a:bodyPr>
          <a:lstStyle/>
          <a:p>
            <a:r>
              <a:rPr lang="en-US" sz="800" dirty="0"/>
              <a:t>CC[C@@]1(CC2C[C@@](C3=C(CCN(C2)C1)C4=CC=CC=C4N3)(C5=C(C=C6C(=C5)[C@]78CCN9C7[C@@](C=CC9)(C([C@@](C8N6C)(C(=O)N)O)O)CC)OC)C(=O)OC)O</a:t>
            </a:r>
            <a:endParaRPr lang="ru-RU" sz="800" dirty="0"/>
          </a:p>
        </p:txBody>
      </p:sp>
      <p:graphicFrame>
        <p:nvGraphicFramePr>
          <p:cNvPr id="7" name="Object 6">
            <a:extLst>
              <a:ext uri="{FF2B5EF4-FFF2-40B4-BE49-F238E27FC236}">
                <a16:creationId xmlns:a16="http://schemas.microsoft.com/office/drawing/2014/main" id="{23328BBD-AA2D-13EF-3417-9A1D2D3E919E}"/>
              </a:ext>
            </a:extLst>
          </p:cNvPr>
          <p:cNvGraphicFramePr>
            <a:graphicFrameLocks noChangeAspect="1"/>
          </p:cNvGraphicFramePr>
          <p:nvPr>
            <p:extLst>
              <p:ext uri="{D42A27DB-BD31-4B8C-83A1-F6EECF244321}">
                <p14:modId xmlns:p14="http://schemas.microsoft.com/office/powerpoint/2010/main" val="3948313754"/>
              </p:ext>
            </p:extLst>
          </p:nvPr>
        </p:nvGraphicFramePr>
        <p:xfrm>
          <a:off x="152400" y="2580229"/>
          <a:ext cx="1817915" cy="1358819"/>
        </p:xfrm>
        <a:graphic>
          <a:graphicData uri="http://schemas.openxmlformats.org/presentationml/2006/ole">
            <mc:AlternateContent xmlns:mc="http://schemas.openxmlformats.org/markup-compatibility/2006">
              <mc:Choice xmlns:v="urn:schemas-microsoft-com:vml" Requires="v">
                <p:oleObj name="CS ChemDraw Drawing" r:id="rId4" imgW="4531938" imgH="3387362" progId="ChemDraw.Document.6.0">
                  <p:embed/>
                </p:oleObj>
              </mc:Choice>
              <mc:Fallback>
                <p:oleObj name="CS ChemDraw Drawing" r:id="rId4" imgW="4531938" imgH="3387362" progId="ChemDraw.Document.6.0">
                  <p:embed/>
                  <p:pic>
                    <p:nvPicPr>
                      <p:cNvPr id="0" name=""/>
                      <p:cNvPicPr/>
                      <p:nvPr/>
                    </p:nvPicPr>
                    <p:blipFill>
                      <a:blip r:embed="rId5"/>
                      <a:stretch>
                        <a:fillRect/>
                      </a:stretch>
                    </p:blipFill>
                    <p:spPr>
                      <a:xfrm>
                        <a:off x="152400" y="2580229"/>
                        <a:ext cx="1817915" cy="1358819"/>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B88A2395-9690-5C86-E11E-358EA7FE611D}"/>
              </a:ext>
            </a:extLst>
          </p:cNvPr>
          <p:cNvSpPr txBox="1"/>
          <p:nvPr/>
        </p:nvSpPr>
        <p:spPr>
          <a:xfrm>
            <a:off x="87085" y="4062159"/>
            <a:ext cx="1611086" cy="584775"/>
          </a:xfrm>
          <a:prstGeom prst="rect">
            <a:avLst/>
          </a:prstGeom>
          <a:noFill/>
        </p:spPr>
        <p:txBody>
          <a:bodyPr wrap="square">
            <a:spAutoFit/>
          </a:bodyPr>
          <a:lstStyle/>
          <a:p>
            <a:r>
              <a:rPr lang="en-US" sz="800" dirty="0"/>
              <a:t>C[C@H]([C@@H](C(=O)N[C@@H](CCCN=C(N)N)C(=O)O)N)O.C[C@H]([C@@H](C(=O)N[C@@H](CCCN=C(N)N)C(=O)O)N)O.OS(=O)(=O)O</a:t>
            </a:r>
            <a:endParaRPr lang="ru-RU" sz="800" dirty="0"/>
          </a:p>
        </p:txBody>
      </p:sp>
      <p:graphicFrame>
        <p:nvGraphicFramePr>
          <p:cNvPr id="10" name="Object 9">
            <a:extLst>
              <a:ext uri="{FF2B5EF4-FFF2-40B4-BE49-F238E27FC236}">
                <a16:creationId xmlns:a16="http://schemas.microsoft.com/office/drawing/2014/main" id="{61F92340-FA13-44AF-7137-C8C25F9C493F}"/>
              </a:ext>
            </a:extLst>
          </p:cNvPr>
          <p:cNvGraphicFramePr>
            <a:graphicFrameLocks noChangeAspect="1"/>
          </p:cNvGraphicFramePr>
          <p:nvPr>
            <p:extLst>
              <p:ext uri="{D42A27DB-BD31-4B8C-83A1-F6EECF244321}">
                <p14:modId xmlns:p14="http://schemas.microsoft.com/office/powerpoint/2010/main" val="1943698746"/>
              </p:ext>
            </p:extLst>
          </p:nvPr>
        </p:nvGraphicFramePr>
        <p:xfrm>
          <a:off x="152400" y="4738861"/>
          <a:ext cx="2063917" cy="1140184"/>
        </p:xfrm>
        <a:graphic>
          <a:graphicData uri="http://schemas.openxmlformats.org/presentationml/2006/ole">
            <mc:AlternateContent xmlns:mc="http://schemas.openxmlformats.org/markup-compatibility/2006">
              <mc:Choice xmlns:v="urn:schemas-microsoft-com:vml" Requires="v">
                <p:oleObj name="CS ChemDraw Drawing" r:id="rId6" imgW="5146023" imgH="2843315" progId="ChemDraw.Document.6.0">
                  <p:embed/>
                </p:oleObj>
              </mc:Choice>
              <mc:Fallback>
                <p:oleObj name="CS ChemDraw Drawing" r:id="rId6" imgW="5146023" imgH="2843315" progId="ChemDraw.Document.6.0">
                  <p:embed/>
                  <p:pic>
                    <p:nvPicPr>
                      <p:cNvPr id="0" name=""/>
                      <p:cNvPicPr/>
                      <p:nvPr/>
                    </p:nvPicPr>
                    <p:blipFill>
                      <a:blip r:embed="rId7"/>
                      <a:stretch>
                        <a:fillRect/>
                      </a:stretch>
                    </p:blipFill>
                    <p:spPr>
                      <a:xfrm>
                        <a:off x="152400" y="4738861"/>
                        <a:ext cx="2063917" cy="1140184"/>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C93A0B54-7EAE-C349-5102-F4BB686A4E75}"/>
              </a:ext>
            </a:extLst>
          </p:cNvPr>
          <p:cNvSpPr txBox="1"/>
          <p:nvPr/>
        </p:nvSpPr>
        <p:spPr>
          <a:xfrm>
            <a:off x="2362200" y="0"/>
            <a:ext cx="1295400" cy="954107"/>
          </a:xfrm>
          <a:prstGeom prst="rect">
            <a:avLst/>
          </a:prstGeom>
          <a:noFill/>
        </p:spPr>
        <p:txBody>
          <a:bodyPr wrap="square">
            <a:spAutoFit/>
          </a:bodyPr>
          <a:lstStyle/>
          <a:p>
            <a:r>
              <a:rPr lang="en-US" sz="800" dirty="0"/>
              <a:t>CC[C@@]1(CC2C[C@@](C3=C(CCN(C2)C1)C4=CC=CC=C4N3)(C5=C(C=C6C(=C5)[C@]78CCN9C7[C@@](C=CC9)(C([C@@](C8N6C)(C(=O)N)O)O)CC)OC)C(=O)OC)O</a:t>
            </a:r>
            <a:endParaRPr lang="ru-RU" sz="800" dirty="0"/>
          </a:p>
        </p:txBody>
      </p:sp>
      <p:graphicFrame>
        <p:nvGraphicFramePr>
          <p:cNvPr id="13" name="Object 12">
            <a:extLst>
              <a:ext uri="{FF2B5EF4-FFF2-40B4-BE49-F238E27FC236}">
                <a16:creationId xmlns:a16="http://schemas.microsoft.com/office/drawing/2014/main" id="{9C2F7999-5176-2FF7-1764-97C754AA4CC3}"/>
              </a:ext>
            </a:extLst>
          </p:cNvPr>
          <p:cNvGraphicFramePr>
            <a:graphicFrameLocks noChangeAspect="1"/>
          </p:cNvGraphicFramePr>
          <p:nvPr>
            <p:extLst>
              <p:ext uri="{D42A27DB-BD31-4B8C-83A1-F6EECF244321}">
                <p14:modId xmlns:p14="http://schemas.microsoft.com/office/powerpoint/2010/main" val="4049906179"/>
              </p:ext>
            </p:extLst>
          </p:nvPr>
        </p:nvGraphicFramePr>
        <p:xfrm>
          <a:off x="2362200" y="954107"/>
          <a:ext cx="1525410" cy="1140184"/>
        </p:xfrm>
        <a:graphic>
          <a:graphicData uri="http://schemas.openxmlformats.org/presentationml/2006/ole">
            <mc:AlternateContent xmlns:mc="http://schemas.openxmlformats.org/markup-compatibility/2006">
              <mc:Choice xmlns:v="urn:schemas-microsoft-com:vml" Requires="v">
                <p:oleObj name="CS ChemDraw Drawing" r:id="rId8" imgW="4531938" imgH="3387362" progId="ChemDraw.Document.6.0">
                  <p:embed/>
                </p:oleObj>
              </mc:Choice>
              <mc:Fallback>
                <p:oleObj name="CS ChemDraw Drawing" r:id="rId8" imgW="4531938" imgH="3387362" progId="ChemDraw.Document.6.0">
                  <p:embed/>
                  <p:pic>
                    <p:nvPicPr>
                      <p:cNvPr id="0" name=""/>
                      <p:cNvPicPr/>
                      <p:nvPr/>
                    </p:nvPicPr>
                    <p:blipFill>
                      <a:blip r:embed="rId9"/>
                      <a:stretch>
                        <a:fillRect/>
                      </a:stretch>
                    </p:blipFill>
                    <p:spPr>
                      <a:xfrm>
                        <a:off x="2362200" y="954107"/>
                        <a:ext cx="1525410" cy="1140184"/>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EDA6E45E-9C29-5FC5-79A5-B4CA6D1A1207}"/>
              </a:ext>
            </a:extLst>
          </p:cNvPr>
          <p:cNvSpPr txBox="1"/>
          <p:nvPr/>
        </p:nvSpPr>
        <p:spPr>
          <a:xfrm>
            <a:off x="2362200" y="2226286"/>
            <a:ext cx="996042" cy="707886"/>
          </a:xfrm>
          <a:prstGeom prst="rect">
            <a:avLst/>
          </a:prstGeom>
          <a:noFill/>
        </p:spPr>
        <p:txBody>
          <a:bodyPr wrap="square">
            <a:spAutoFit/>
          </a:bodyPr>
          <a:lstStyle/>
          <a:p>
            <a:r>
              <a:rPr lang="pt-BR" sz="800" dirty="0"/>
              <a:t>CCC(=O)CN1C(=O)C2C(N=CN2CC(=O)NC3=CC=CC(=N3)C4=CC(=C(N=C4)C)C(F)(F)F)N(C1=O)C</a:t>
            </a:r>
            <a:endParaRPr lang="ru-RU" sz="800" dirty="0"/>
          </a:p>
        </p:txBody>
      </p:sp>
      <p:graphicFrame>
        <p:nvGraphicFramePr>
          <p:cNvPr id="16" name="Object 15">
            <a:extLst>
              <a:ext uri="{FF2B5EF4-FFF2-40B4-BE49-F238E27FC236}">
                <a16:creationId xmlns:a16="http://schemas.microsoft.com/office/drawing/2014/main" id="{21640255-F876-CB53-F37D-A79F308CD6CB}"/>
              </a:ext>
            </a:extLst>
          </p:cNvPr>
          <p:cNvGraphicFramePr>
            <a:graphicFrameLocks noChangeAspect="1"/>
          </p:cNvGraphicFramePr>
          <p:nvPr>
            <p:extLst>
              <p:ext uri="{D42A27DB-BD31-4B8C-83A1-F6EECF244321}">
                <p14:modId xmlns:p14="http://schemas.microsoft.com/office/powerpoint/2010/main" val="3935378636"/>
              </p:ext>
            </p:extLst>
          </p:nvPr>
        </p:nvGraphicFramePr>
        <p:xfrm>
          <a:off x="2216317" y="3049658"/>
          <a:ext cx="1899331" cy="1143852"/>
        </p:xfrm>
        <a:graphic>
          <a:graphicData uri="http://schemas.openxmlformats.org/presentationml/2006/ole">
            <mc:AlternateContent xmlns:mc="http://schemas.openxmlformats.org/markup-compatibility/2006">
              <mc:Choice xmlns:v="urn:schemas-microsoft-com:vml" Requires="v">
                <p:oleObj name="CS ChemDraw Drawing" r:id="rId10" imgW="5388538" imgH="3244079" progId="ChemDraw.Document.6.0">
                  <p:embed/>
                </p:oleObj>
              </mc:Choice>
              <mc:Fallback>
                <p:oleObj name="CS ChemDraw Drawing" r:id="rId10" imgW="5388538" imgH="3244079" progId="ChemDraw.Document.6.0">
                  <p:embed/>
                  <p:pic>
                    <p:nvPicPr>
                      <p:cNvPr id="0" name=""/>
                      <p:cNvPicPr/>
                      <p:nvPr/>
                    </p:nvPicPr>
                    <p:blipFill>
                      <a:blip r:embed="rId11"/>
                      <a:stretch>
                        <a:fillRect/>
                      </a:stretch>
                    </p:blipFill>
                    <p:spPr>
                      <a:xfrm>
                        <a:off x="2216317" y="3049658"/>
                        <a:ext cx="1899331" cy="1143852"/>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CDDB7CC2-A0E4-8C07-45E5-FECFB80BC511}"/>
              </a:ext>
            </a:extLst>
          </p:cNvPr>
          <p:cNvSpPr txBox="1"/>
          <p:nvPr/>
        </p:nvSpPr>
        <p:spPr>
          <a:xfrm>
            <a:off x="2362200" y="4354546"/>
            <a:ext cx="1313650" cy="584775"/>
          </a:xfrm>
          <a:prstGeom prst="rect">
            <a:avLst/>
          </a:prstGeom>
          <a:noFill/>
        </p:spPr>
        <p:txBody>
          <a:bodyPr wrap="square">
            <a:spAutoFit/>
          </a:bodyPr>
          <a:lstStyle/>
          <a:p>
            <a:r>
              <a:rPr lang="pt-BR" sz="800" dirty="0"/>
              <a:t>CN1CCN(CC1)C2=C(C=CC=N2)C3=NC=C4C(=N3)N(C(=O)N4)CC5=CC=C(C=C5)C6=NC(=CN6C)C(F)(F)F</a:t>
            </a:r>
            <a:endParaRPr lang="ru-RU" sz="800" dirty="0"/>
          </a:p>
        </p:txBody>
      </p:sp>
      <p:graphicFrame>
        <p:nvGraphicFramePr>
          <p:cNvPr id="19" name="Object 18">
            <a:extLst>
              <a:ext uri="{FF2B5EF4-FFF2-40B4-BE49-F238E27FC236}">
                <a16:creationId xmlns:a16="http://schemas.microsoft.com/office/drawing/2014/main" id="{87192BD4-7ACB-2164-2FCE-E700649CDD08}"/>
              </a:ext>
            </a:extLst>
          </p:cNvPr>
          <p:cNvGraphicFramePr>
            <a:graphicFrameLocks noChangeAspect="1"/>
          </p:cNvGraphicFramePr>
          <p:nvPr>
            <p:extLst>
              <p:ext uri="{D42A27DB-BD31-4B8C-83A1-F6EECF244321}">
                <p14:modId xmlns:p14="http://schemas.microsoft.com/office/powerpoint/2010/main" val="2312566249"/>
              </p:ext>
            </p:extLst>
          </p:nvPr>
        </p:nvGraphicFramePr>
        <p:xfrm>
          <a:off x="2362200" y="5086625"/>
          <a:ext cx="1822450" cy="792420"/>
        </p:xfrm>
        <a:graphic>
          <a:graphicData uri="http://schemas.openxmlformats.org/presentationml/2006/ole">
            <mc:AlternateContent xmlns:mc="http://schemas.openxmlformats.org/markup-compatibility/2006">
              <mc:Choice xmlns:v="urn:schemas-microsoft-com:vml" Requires="v">
                <p:oleObj name="CS ChemDraw Drawing" r:id="rId12" imgW="5016661" imgH="2182007" progId="ChemDraw.Document.6.0">
                  <p:embed/>
                </p:oleObj>
              </mc:Choice>
              <mc:Fallback>
                <p:oleObj name="CS ChemDraw Drawing" r:id="rId12" imgW="5016661" imgH="2182007" progId="ChemDraw.Document.6.0">
                  <p:embed/>
                  <p:pic>
                    <p:nvPicPr>
                      <p:cNvPr id="0" name=""/>
                      <p:cNvPicPr/>
                      <p:nvPr/>
                    </p:nvPicPr>
                    <p:blipFill>
                      <a:blip r:embed="rId13"/>
                      <a:stretch>
                        <a:fillRect/>
                      </a:stretch>
                    </p:blipFill>
                    <p:spPr>
                      <a:xfrm>
                        <a:off x="2362200" y="5086625"/>
                        <a:ext cx="1822450" cy="792420"/>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B4172AE2-240B-571D-FF55-1952E007113E}"/>
              </a:ext>
            </a:extLst>
          </p:cNvPr>
          <p:cNvSpPr txBox="1"/>
          <p:nvPr/>
        </p:nvSpPr>
        <p:spPr>
          <a:xfrm>
            <a:off x="4386943" y="0"/>
            <a:ext cx="1219200" cy="584775"/>
          </a:xfrm>
          <a:prstGeom prst="rect">
            <a:avLst/>
          </a:prstGeom>
          <a:noFill/>
        </p:spPr>
        <p:txBody>
          <a:bodyPr wrap="square">
            <a:spAutoFit/>
          </a:bodyPr>
          <a:lstStyle/>
          <a:p>
            <a:r>
              <a:rPr lang="pt-BR" sz="800" dirty="0"/>
              <a:t>C1CC1C2=C(C=C(C=C2)C(F)(F)F)C3=NC=C4C(=N3)N(C(=O)N4)CC5=CC=C(C=C5)N6C=CC=N6</a:t>
            </a:r>
            <a:endParaRPr lang="ru-RU" sz="800" dirty="0"/>
          </a:p>
        </p:txBody>
      </p:sp>
      <p:graphicFrame>
        <p:nvGraphicFramePr>
          <p:cNvPr id="22" name="Object 21">
            <a:extLst>
              <a:ext uri="{FF2B5EF4-FFF2-40B4-BE49-F238E27FC236}">
                <a16:creationId xmlns:a16="http://schemas.microsoft.com/office/drawing/2014/main" id="{9313D5B7-FCBF-1E00-D2D4-E42E07218244}"/>
              </a:ext>
            </a:extLst>
          </p:cNvPr>
          <p:cNvGraphicFramePr>
            <a:graphicFrameLocks noChangeAspect="1"/>
          </p:cNvGraphicFramePr>
          <p:nvPr>
            <p:extLst>
              <p:ext uri="{D42A27DB-BD31-4B8C-83A1-F6EECF244321}">
                <p14:modId xmlns:p14="http://schemas.microsoft.com/office/powerpoint/2010/main" val="50976716"/>
              </p:ext>
            </p:extLst>
          </p:nvPr>
        </p:nvGraphicFramePr>
        <p:xfrm>
          <a:off x="4183802" y="679693"/>
          <a:ext cx="1533020" cy="584775"/>
        </p:xfrm>
        <a:graphic>
          <a:graphicData uri="http://schemas.openxmlformats.org/presentationml/2006/ole">
            <mc:AlternateContent xmlns:mc="http://schemas.openxmlformats.org/markup-compatibility/2006">
              <mc:Choice xmlns:v="urn:schemas-microsoft-com:vml" Requires="v">
                <p:oleObj name="CS ChemDraw Drawing" r:id="rId14" imgW="4981798" imgH="1900033" progId="ChemDraw.Document.6.0">
                  <p:embed/>
                </p:oleObj>
              </mc:Choice>
              <mc:Fallback>
                <p:oleObj name="CS ChemDraw Drawing" r:id="rId14" imgW="4981798" imgH="1900033" progId="ChemDraw.Document.6.0">
                  <p:embed/>
                  <p:pic>
                    <p:nvPicPr>
                      <p:cNvPr id="0" name=""/>
                      <p:cNvPicPr/>
                      <p:nvPr/>
                    </p:nvPicPr>
                    <p:blipFill>
                      <a:blip r:embed="rId15"/>
                      <a:stretch>
                        <a:fillRect/>
                      </a:stretch>
                    </p:blipFill>
                    <p:spPr>
                      <a:xfrm>
                        <a:off x="4183802" y="679693"/>
                        <a:ext cx="1533020" cy="584775"/>
                      </a:xfrm>
                      <a:prstGeom prst="rect">
                        <a:avLst/>
                      </a:prstGeom>
                    </p:spPr>
                  </p:pic>
                </p:oleObj>
              </mc:Fallback>
            </mc:AlternateContent>
          </a:graphicData>
        </a:graphic>
      </p:graphicFrame>
      <p:sp>
        <p:nvSpPr>
          <p:cNvPr id="24" name="TextBox 23">
            <a:extLst>
              <a:ext uri="{FF2B5EF4-FFF2-40B4-BE49-F238E27FC236}">
                <a16:creationId xmlns:a16="http://schemas.microsoft.com/office/drawing/2014/main" id="{406BA534-BDAD-1E9A-548A-519DC9C938C9}"/>
              </a:ext>
            </a:extLst>
          </p:cNvPr>
          <p:cNvSpPr txBox="1"/>
          <p:nvPr/>
        </p:nvSpPr>
        <p:spPr>
          <a:xfrm>
            <a:off x="4386943" y="1434024"/>
            <a:ext cx="925286" cy="707886"/>
          </a:xfrm>
          <a:prstGeom prst="rect">
            <a:avLst/>
          </a:prstGeom>
          <a:noFill/>
        </p:spPr>
        <p:txBody>
          <a:bodyPr wrap="square">
            <a:spAutoFit/>
          </a:bodyPr>
          <a:lstStyle/>
          <a:p>
            <a:r>
              <a:rPr lang="pt-BR" sz="800" dirty="0"/>
              <a:t>C1CN(CCC1C(=O)N2CC(C2)(F)F)C3=C(C=NC=C3)NC(=O)C4=C5N=CC(=CN5N=C4N)F</a:t>
            </a:r>
            <a:endParaRPr lang="ru-RU" sz="800" dirty="0"/>
          </a:p>
        </p:txBody>
      </p:sp>
      <p:graphicFrame>
        <p:nvGraphicFramePr>
          <p:cNvPr id="25" name="Object 24">
            <a:extLst>
              <a:ext uri="{FF2B5EF4-FFF2-40B4-BE49-F238E27FC236}">
                <a16:creationId xmlns:a16="http://schemas.microsoft.com/office/drawing/2014/main" id="{C9218752-F9A8-6194-2F3E-49E54842EAE0}"/>
              </a:ext>
            </a:extLst>
          </p:cNvPr>
          <p:cNvGraphicFramePr>
            <a:graphicFrameLocks noChangeAspect="1"/>
          </p:cNvGraphicFramePr>
          <p:nvPr>
            <p:extLst>
              <p:ext uri="{D42A27DB-BD31-4B8C-83A1-F6EECF244321}">
                <p14:modId xmlns:p14="http://schemas.microsoft.com/office/powerpoint/2010/main" val="3985347956"/>
              </p:ext>
            </p:extLst>
          </p:nvPr>
        </p:nvGraphicFramePr>
        <p:xfrm>
          <a:off x="4373384" y="2232345"/>
          <a:ext cx="1899713" cy="943201"/>
        </p:xfrm>
        <a:graphic>
          <a:graphicData uri="http://schemas.openxmlformats.org/presentationml/2006/ole">
            <mc:AlternateContent xmlns:mc="http://schemas.openxmlformats.org/markup-compatibility/2006">
              <mc:Choice xmlns:v="urn:schemas-microsoft-com:vml" Requires="v">
                <p:oleObj name="CS ChemDraw Drawing" r:id="rId16" imgW="4757632" imgH="2361724" progId="ChemDraw.Document.6.0">
                  <p:embed/>
                </p:oleObj>
              </mc:Choice>
              <mc:Fallback>
                <p:oleObj name="CS ChemDraw Drawing" r:id="rId16" imgW="4757632" imgH="2361724" progId="ChemDraw.Document.6.0">
                  <p:embed/>
                  <p:pic>
                    <p:nvPicPr>
                      <p:cNvPr id="0" name=""/>
                      <p:cNvPicPr/>
                      <p:nvPr/>
                    </p:nvPicPr>
                    <p:blipFill>
                      <a:blip r:embed="rId17"/>
                      <a:stretch>
                        <a:fillRect/>
                      </a:stretch>
                    </p:blipFill>
                    <p:spPr>
                      <a:xfrm>
                        <a:off x="4373384" y="2232345"/>
                        <a:ext cx="1899713" cy="943201"/>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CADD787A-A2A3-E361-44F9-F203017F0E62}"/>
              </a:ext>
            </a:extLst>
          </p:cNvPr>
          <p:cNvSpPr txBox="1"/>
          <p:nvPr/>
        </p:nvSpPr>
        <p:spPr>
          <a:xfrm>
            <a:off x="4410201" y="3213013"/>
            <a:ext cx="839610" cy="707886"/>
          </a:xfrm>
          <a:prstGeom prst="rect">
            <a:avLst/>
          </a:prstGeom>
          <a:noFill/>
        </p:spPr>
        <p:txBody>
          <a:bodyPr wrap="square">
            <a:spAutoFit/>
          </a:bodyPr>
          <a:lstStyle/>
          <a:p>
            <a:r>
              <a:rPr lang="pt-BR" sz="800" dirty="0"/>
              <a:t>CN1CC2(CCN(CC2)C3=C(C=NC=C3)NC(=O)C4=C5N=CC(=CN5N=C4N)F)CC1=O</a:t>
            </a:r>
            <a:endParaRPr lang="ru-RU" sz="800" dirty="0"/>
          </a:p>
        </p:txBody>
      </p:sp>
      <p:graphicFrame>
        <p:nvGraphicFramePr>
          <p:cNvPr id="28" name="Object 27">
            <a:extLst>
              <a:ext uri="{FF2B5EF4-FFF2-40B4-BE49-F238E27FC236}">
                <a16:creationId xmlns:a16="http://schemas.microsoft.com/office/drawing/2014/main" id="{B65E5810-42A2-A9CB-6A11-3001796643D5}"/>
              </a:ext>
            </a:extLst>
          </p:cNvPr>
          <p:cNvGraphicFramePr>
            <a:graphicFrameLocks noChangeAspect="1"/>
          </p:cNvGraphicFramePr>
          <p:nvPr>
            <p:extLst>
              <p:ext uri="{D42A27DB-BD31-4B8C-83A1-F6EECF244321}">
                <p14:modId xmlns:p14="http://schemas.microsoft.com/office/powerpoint/2010/main" val="548315624"/>
              </p:ext>
            </p:extLst>
          </p:nvPr>
        </p:nvGraphicFramePr>
        <p:xfrm>
          <a:off x="4444268" y="3958366"/>
          <a:ext cx="1611086" cy="936221"/>
        </p:xfrm>
        <a:graphic>
          <a:graphicData uri="http://schemas.openxmlformats.org/presentationml/2006/ole">
            <mc:AlternateContent xmlns:mc="http://schemas.openxmlformats.org/markup-compatibility/2006">
              <mc:Choice xmlns:v="urn:schemas-microsoft-com:vml" Requires="v">
                <p:oleObj name="CS ChemDraw Drawing" r:id="rId18" imgW="4169236" imgH="2422956" progId="ChemDraw.Document.6.0">
                  <p:embed/>
                </p:oleObj>
              </mc:Choice>
              <mc:Fallback>
                <p:oleObj name="CS ChemDraw Drawing" r:id="rId18" imgW="4169236" imgH="2422956" progId="ChemDraw.Document.6.0">
                  <p:embed/>
                  <p:pic>
                    <p:nvPicPr>
                      <p:cNvPr id="0" name=""/>
                      <p:cNvPicPr/>
                      <p:nvPr/>
                    </p:nvPicPr>
                    <p:blipFill>
                      <a:blip r:embed="rId19"/>
                      <a:stretch>
                        <a:fillRect/>
                      </a:stretch>
                    </p:blipFill>
                    <p:spPr>
                      <a:xfrm>
                        <a:off x="4444268" y="3958366"/>
                        <a:ext cx="1611086" cy="936221"/>
                      </a:xfrm>
                      <a:prstGeom prst="rect">
                        <a:avLst/>
                      </a:prstGeom>
                    </p:spPr>
                  </p:pic>
                </p:oleObj>
              </mc:Fallback>
            </mc:AlternateContent>
          </a:graphicData>
        </a:graphic>
      </p:graphicFrame>
      <p:sp>
        <p:nvSpPr>
          <p:cNvPr id="30" name="TextBox 29">
            <a:extLst>
              <a:ext uri="{FF2B5EF4-FFF2-40B4-BE49-F238E27FC236}">
                <a16:creationId xmlns:a16="http://schemas.microsoft.com/office/drawing/2014/main" id="{9044994F-3A98-0FA8-10F9-841DB2DD370A}"/>
              </a:ext>
            </a:extLst>
          </p:cNvPr>
          <p:cNvSpPr txBox="1"/>
          <p:nvPr/>
        </p:nvSpPr>
        <p:spPr>
          <a:xfrm>
            <a:off x="4564011" y="5131588"/>
            <a:ext cx="1371600" cy="584775"/>
          </a:xfrm>
          <a:prstGeom prst="rect">
            <a:avLst/>
          </a:prstGeom>
          <a:noFill/>
        </p:spPr>
        <p:txBody>
          <a:bodyPr wrap="square">
            <a:spAutoFit/>
          </a:bodyPr>
          <a:lstStyle/>
          <a:p>
            <a:r>
              <a:rPr lang="pt-BR" sz="800" dirty="0"/>
              <a:t>CN1C2CCC1CN(C2)C(=O)C3CCN(CC3)C4=C(C=NC=C4NC(=O)C5=C6N=CC(=CN6N=C5N)F)F</a:t>
            </a:r>
            <a:endParaRPr lang="ru-RU" sz="800" dirty="0"/>
          </a:p>
        </p:txBody>
      </p:sp>
      <p:graphicFrame>
        <p:nvGraphicFramePr>
          <p:cNvPr id="31" name="Object 30">
            <a:extLst>
              <a:ext uri="{FF2B5EF4-FFF2-40B4-BE49-F238E27FC236}">
                <a16:creationId xmlns:a16="http://schemas.microsoft.com/office/drawing/2014/main" id="{84DF68A5-DEDE-9826-5F0F-B8A0B3FCCD8B}"/>
              </a:ext>
            </a:extLst>
          </p:cNvPr>
          <p:cNvGraphicFramePr>
            <a:graphicFrameLocks noChangeAspect="1"/>
          </p:cNvGraphicFramePr>
          <p:nvPr>
            <p:extLst>
              <p:ext uri="{D42A27DB-BD31-4B8C-83A1-F6EECF244321}">
                <p14:modId xmlns:p14="http://schemas.microsoft.com/office/powerpoint/2010/main" val="3814463489"/>
              </p:ext>
            </p:extLst>
          </p:nvPr>
        </p:nvGraphicFramePr>
        <p:xfrm>
          <a:off x="4596759" y="5635458"/>
          <a:ext cx="1009384" cy="1085697"/>
        </p:xfrm>
        <a:graphic>
          <a:graphicData uri="http://schemas.openxmlformats.org/presentationml/2006/ole">
            <mc:AlternateContent xmlns:mc="http://schemas.openxmlformats.org/markup-compatibility/2006">
              <mc:Choice xmlns:v="urn:schemas-microsoft-com:vml" Requires="v">
                <p:oleObj name="CS ChemDraw Drawing" r:id="rId20" imgW="2960943" imgH="3184684" progId="ChemDraw.Document.6.0">
                  <p:embed/>
                </p:oleObj>
              </mc:Choice>
              <mc:Fallback>
                <p:oleObj name="CS ChemDraw Drawing" r:id="rId20" imgW="2960943" imgH="3184684" progId="ChemDraw.Document.6.0">
                  <p:embed/>
                  <p:pic>
                    <p:nvPicPr>
                      <p:cNvPr id="0" name=""/>
                      <p:cNvPicPr/>
                      <p:nvPr/>
                    </p:nvPicPr>
                    <p:blipFill>
                      <a:blip r:embed="rId21"/>
                      <a:stretch>
                        <a:fillRect/>
                      </a:stretch>
                    </p:blipFill>
                    <p:spPr>
                      <a:xfrm>
                        <a:off x="4596759" y="5635458"/>
                        <a:ext cx="1009384" cy="1085697"/>
                      </a:xfrm>
                      <a:prstGeom prst="rect">
                        <a:avLst/>
                      </a:prstGeom>
                    </p:spPr>
                  </p:pic>
                </p:oleObj>
              </mc:Fallback>
            </mc:AlternateContent>
          </a:graphicData>
        </a:graphic>
      </p:graphicFrame>
      <p:sp>
        <p:nvSpPr>
          <p:cNvPr id="33" name="TextBox 32">
            <a:extLst>
              <a:ext uri="{FF2B5EF4-FFF2-40B4-BE49-F238E27FC236}">
                <a16:creationId xmlns:a16="http://schemas.microsoft.com/office/drawing/2014/main" id="{9F83F78F-1F71-B405-D688-68DE30020998}"/>
              </a:ext>
            </a:extLst>
          </p:cNvPr>
          <p:cNvSpPr txBox="1"/>
          <p:nvPr/>
        </p:nvSpPr>
        <p:spPr>
          <a:xfrm>
            <a:off x="6446165" y="40059"/>
            <a:ext cx="979714" cy="954107"/>
          </a:xfrm>
          <a:prstGeom prst="rect">
            <a:avLst/>
          </a:prstGeom>
          <a:noFill/>
        </p:spPr>
        <p:txBody>
          <a:bodyPr wrap="square">
            <a:spAutoFit/>
          </a:bodyPr>
          <a:lstStyle/>
          <a:p>
            <a:r>
              <a:rPr lang="pt-BR" sz="800" dirty="0"/>
              <a:t>COC1=CC(=CC(=C1)C2=C(C=CC(=C2)C3=NN(C(=C3CC4=CC(=C(C=C4)[SH+](=O)N)F)CC5CC5)C6=NC(=CS6)C(=O)O)F)OC</a:t>
            </a:r>
            <a:endParaRPr lang="ru-RU" sz="800" dirty="0"/>
          </a:p>
        </p:txBody>
      </p:sp>
      <p:graphicFrame>
        <p:nvGraphicFramePr>
          <p:cNvPr id="34" name="Object 33">
            <a:extLst>
              <a:ext uri="{FF2B5EF4-FFF2-40B4-BE49-F238E27FC236}">
                <a16:creationId xmlns:a16="http://schemas.microsoft.com/office/drawing/2014/main" id="{F0C9910B-AFB5-0063-4F63-2ED60164E63C}"/>
              </a:ext>
            </a:extLst>
          </p:cNvPr>
          <p:cNvGraphicFramePr>
            <a:graphicFrameLocks noChangeAspect="1"/>
          </p:cNvGraphicFramePr>
          <p:nvPr>
            <p:extLst>
              <p:ext uri="{D42A27DB-BD31-4B8C-83A1-F6EECF244321}">
                <p14:modId xmlns:p14="http://schemas.microsoft.com/office/powerpoint/2010/main" val="2497236537"/>
              </p:ext>
            </p:extLst>
          </p:nvPr>
        </p:nvGraphicFramePr>
        <p:xfrm>
          <a:off x="6475180" y="994166"/>
          <a:ext cx="889413" cy="629104"/>
        </p:xfrm>
        <a:graphic>
          <a:graphicData uri="http://schemas.openxmlformats.org/presentationml/2006/ole">
            <mc:AlternateContent xmlns:mc="http://schemas.openxmlformats.org/markup-compatibility/2006">
              <mc:Choice xmlns:v="urn:schemas-microsoft-com:vml" Requires="v">
                <p:oleObj name="CS ChemDraw Drawing" r:id="rId22" imgW="4919105" imgH="3480435" progId="ChemDraw.Document.6.0">
                  <p:embed/>
                </p:oleObj>
              </mc:Choice>
              <mc:Fallback>
                <p:oleObj name="CS ChemDraw Drawing" r:id="rId22" imgW="4919105" imgH="3480435" progId="ChemDraw.Document.6.0">
                  <p:embed/>
                  <p:pic>
                    <p:nvPicPr>
                      <p:cNvPr id="0" name=""/>
                      <p:cNvPicPr/>
                      <p:nvPr/>
                    </p:nvPicPr>
                    <p:blipFill>
                      <a:blip r:embed="rId23"/>
                      <a:stretch>
                        <a:fillRect/>
                      </a:stretch>
                    </p:blipFill>
                    <p:spPr>
                      <a:xfrm>
                        <a:off x="6475180" y="994166"/>
                        <a:ext cx="889413" cy="629104"/>
                      </a:xfrm>
                      <a:prstGeom prst="rect">
                        <a:avLst/>
                      </a:prstGeom>
                    </p:spPr>
                  </p:pic>
                </p:oleObj>
              </mc:Fallback>
            </mc:AlternateContent>
          </a:graphicData>
        </a:graphic>
      </p:graphicFrame>
      <p:sp>
        <p:nvSpPr>
          <p:cNvPr id="36" name="TextBox 35">
            <a:extLst>
              <a:ext uri="{FF2B5EF4-FFF2-40B4-BE49-F238E27FC236}">
                <a16:creationId xmlns:a16="http://schemas.microsoft.com/office/drawing/2014/main" id="{67F0B096-2BF7-0762-17EC-E8B6B50EB2B3}"/>
              </a:ext>
            </a:extLst>
          </p:cNvPr>
          <p:cNvSpPr txBox="1"/>
          <p:nvPr/>
        </p:nvSpPr>
        <p:spPr>
          <a:xfrm>
            <a:off x="6448629" y="1810787"/>
            <a:ext cx="839610" cy="830997"/>
          </a:xfrm>
          <a:prstGeom prst="rect">
            <a:avLst/>
          </a:prstGeom>
          <a:noFill/>
        </p:spPr>
        <p:txBody>
          <a:bodyPr wrap="square">
            <a:spAutoFit/>
          </a:bodyPr>
          <a:lstStyle/>
          <a:p>
            <a:r>
              <a:rPr lang="en-US" sz="800" dirty="0"/>
              <a:t>C[C@@]1(CCC1NC(=O)C2=C3N=C(C=C(N3N=C2)NC)NC4=CC=CN(C4=O)C5CC(C5)(F)F)OC</a:t>
            </a:r>
            <a:endParaRPr lang="ru-RU" sz="800" dirty="0"/>
          </a:p>
        </p:txBody>
      </p:sp>
      <p:graphicFrame>
        <p:nvGraphicFramePr>
          <p:cNvPr id="37" name="Object 36">
            <a:extLst>
              <a:ext uri="{FF2B5EF4-FFF2-40B4-BE49-F238E27FC236}">
                <a16:creationId xmlns:a16="http://schemas.microsoft.com/office/drawing/2014/main" id="{9426767F-A58C-4FD3-BF15-AB2E2ADD4285}"/>
              </a:ext>
            </a:extLst>
          </p:cNvPr>
          <p:cNvGraphicFramePr>
            <a:graphicFrameLocks noChangeAspect="1"/>
          </p:cNvGraphicFramePr>
          <p:nvPr>
            <p:extLst>
              <p:ext uri="{D42A27DB-BD31-4B8C-83A1-F6EECF244321}">
                <p14:modId xmlns:p14="http://schemas.microsoft.com/office/powerpoint/2010/main" val="2951618179"/>
              </p:ext>
            </p:extLst>
          </p:nvPr>
        </p:nvGraphicFramePr>
        <p:xfrm>
          <a:off x="6302464" y="2692075"/>
          <a:ext cx="1296870" cy="985132"/>
        </p:xfrm>
        <a:graphic>
          <a:graphicData uri="http://schemas.openxmlformats.org/presentationml/2006/ole">
            <mc:AlternateContent xmlns:mc="http://schemas.openxmlformats.org/markup-compatibility/2006">
              <mc:Choice xmlns:v="urn:schemas-microsoft-com:vml" Requires="v">
                <p:oleObj name="CS ChemDraw Drawing" r:id="rId24" imgW="5156727" imgH="2668191" progId="ChemDraw.Document.6.0">
                  <p:embed/>
                </p:oleObj>
              </mc:Choice>
              <mc:Fallback>
                <p:oleObj name="CS ChemDraw Drawing" r:id="rId24" imgW="5156727" imgH="2668191" progId="ChemDraw.Document.6.0">
                  <p:embed/>
                  <p:pic>
                    <p:nvPicPr>
                      <p:cNvPr id="0" name=""/>
                      <p:cNvPicPr/>
                      <p:nvPr/>
                    </p:nvPicPr>
                    <p:blipFill>
                      <a:blip r:embed="rId25"/>
                      <a:stretch>
                        <a:fillRect/>
                      </a:stretch>
                    </p:blipFill>
                    <p:spPr>
                      <a:xfrm>
                        <a:off x="6302464" y="2692075"/>
                        <a:ext cx="1296870" cy="985132"/>
                      </a:xfrm>
                      <a:prstGeom prst="rect">
                        <a:avLst/>
                      </a:prstGeom>
                    </p:spPr>
                  </p:pic>
                </p:oleObj>
              </mc:Fallback>
            </mc:AlternateContent>
          </a:graphicData>
        </a:graphic>
      </p:graphicFrame>
      <p:sp>
        <p:nvSpPr>
          <p:cNvPr id="39" name="TextBox 38">
            <a:extLst>
              <a:ext uri="{FF2B5EF4-FFF2-40B4-BE49-F238E27FC236}">
                <a16:creationId xmlns:a16="http://schemas.microsoft.com/office/drawing/2014/main" id="{20ECB966-7894-D90A-0E82-3658085D327E}"/>
              </a:ext>
            </a:extLst>
          </p:cNvPr>
          <p:cNvSpPr txBox="1"/>
          <p:nvPr/>
        </p:nvSpPr>
        <p:spPr>
          <a:xfrm flipV="1">
            <a:off x="6386293" y="3595479"/>
            <a:ext cx="1099457" cy="830997"/>
          </a:xfrm>
          <a:prstGeom prst="rect">
            <a:avLst/>
          </a:prstGeom>
          <a:noFill/>
        </p:spPr>
        <p:txBody>
          <a:bodyPr wrap="square">
            <a:spAutoFit/>
          </a:bodyPr>
          <a:lstStyle/>
          <a:p>
            <a:r>
              <a:rPr lang="pt-BR" sz="800" dirty="0"/>
              <a:t>CC(C)(C)C1=CC=C(S1)C#CC2=C(C=CC(=C2)C3=NN(C(=C3CC4=CC(=C(C=C4)[SH+](=O)N)F)CC5CC5)C6=NC(=CS6)C(=O)O)F</a:t>
            </a:r>
            <a:endParaRPr lang="ru-RU" sz="800" dirty="0"/>
          </a:p>
        </p:txBody>
      </p:sp>
      <p:graphicFrame>
        <p:nvGraphicFramePr>
          <p:cNvPr id="40" name="Object 39">
            <a:extLst>
              <a:ext uri="{FF2B5EF4-FFF2-40B4-BE49-F238E27FC236}">
                <a16:creationId xmlns:a16="http://schemas.microsoft.com/office/drawing/2014/main" id="{88C0934E-EE5C-289F-AD42-8EF77C3447C5}"/>
              </a:ext>
            </a:extLst>
          </p:cNvPr>
          <p:cNvGraphicFramePr>
            <a:graphicFrameLocks noChangeAspect="1"/>
          </p:cNvGraphicFramePr>
          <p:nvPr>
            <p:extLst>
              <p:ext uri="{D42A27DB-BD31-4B8C-83A1-F6EECF244321}">
                <p14:modId xmlns:p14="http://schemas.microsoft.com/office/powerpoint/2010/main" val="1139402604"/>
              </p:ext>
            </p:extLst>
          </p:nvPr>
        </p:nvGraphicFramePr>
        <p:xfrm>
          <a:off x="6370157" y="4435957"/>
          <a:ext cx="1099457" cy="1745992"/>
        </p:xfrm>
        <a:graphic>
          <a:graphicData uri="http://schemas.openxmlformats.org/presentationml/2006/ole">
            <mc:AlternateContent xmlns:mc="http://schemas.openxmlformats.org/markup-compatibility/2006">
              <mc:Choice xmlns:v="urn:schemas-microsoft-com:vml" Requires="v">
                <p:oleObj name="CS ChemDraw Drawing" r:id="rId26" imgW="3506525" imgH="5568451" progId="ChemDraw.Document.6.0">
                  <p:embed/>
                </p:oleObj>
              </mc:Choice>
              <mc:Fallback>
                <p:oleObj name="CS ChemDraw Drawing" r:id="rId26" imgW="3506525" imgH="5568451" progId="ChemDraw.Document.6.0">
                  <p:embed/>
                  <p:pic>
                    <p:nvPicPr>
                      <p:cNvPr id="0" name=""/>
                      <p:cNvPicPr/>
                      <p:nvPr/>
                    </p:nvPicPr>
                    <p:blipFill>
                      <a:blip r:embed="rId27"/>
                      <a:stretch>
                        <a:fillRect/>
                      </a:stretch>
                    </p:blipFill>
                    <p:spPr>
                      <a:xfrm>
                        <a:off x="6370157" y="4435957"/>
                        <a:ext cx="1099457" cy="1745992"/>
                      </a:xfrm>
                      <a:prstGeom prst="rect">
                        <a:avLst/>
                      </a:prstGeom>
                    </p:spPr>
                  </p:pic>
                </p:oleObj>
              </mc:Fallback>
            </mc:AlternateContent>
          </a:graphicData>
        </a:graphic>
      </p:graphicFrame>
      <p:sp>
        <p:nvSpPr>
          <p:cNvPr id="42" name="TextBox 41">
            <a:extLst>
              <a:ext uri="{FF2B5EF4-FFF2-40B4-BE49-F238E27FC236}">
                <a16:creationId xmlns:a16="http://schemas.microsoft.com/office/drawing/2014/main" id="{FF823233-D963-CC12-A69E-9C269902EB03}"/>
              </a:ext>
            </a:extLst>
          </p:cNvPr>
          <p:cNvSpPr txBox="1"/>
          <p:nvPr/>
        </p:nvSpPr>
        <p:spPr>
          <a:xfrm>
            <a:off x="7741565" y="58187"/>
            <a:ext cx="827314" cy="707886"/>
          </a:xfrm>
          <a:prstGeom prst="rect">
            <a:avLst/>
          </a:prstGeom>
          <a:noFill/>
        </p:spPr>
        <p:txBody>
          <a:bodyPr wrap="square">
            <a:spAutoFit/>
          </a:bodyPr>
          <a:lstStyle/>
          <a:p>
            <a:r>
              <a:rPr lang="en-US" sz="800" dirty="0"/>
              <a:t>C1C2CC3(CC1CC(C2)(C3)O)C(C[C@@H]4C5=C(C=CC=C5F)C6=CN=CN46)O</a:t>
            </a:r>
            <a:endParaRPr lang="ru-RU" sz="800" dirty="0"/>
          </a:p>
        </p:txBody>
      </p:sp>
      <p:graphicFrame>
        <p:nvGraphicFramePr>
          <p:cNvPr id="43" name="Object 42">
            <a:extLst>
              <a:ext uri="{FF2B5EF4-FFF2-40B4-BE49-F238E27FC236}">
                <a16:creationId xmlns:a16="http://schemas.microsoft.com/office/drawing/2014/main" id="{DBECDBD8-E342-C603-57E1-544A9CCEB232}"/>
              </a:ext>
            </a:extLst>
          </p:cNvPr>
          <p:cNvGraphicFramePr>
            <a:graphicFrameLocks noChangeAspect="1"/>
          </p:cNvGraphicFramePr>
          <p:nvPr>
            <p:extLst>
              <p:ext uri="{D42A27DB-BD31-4B8C-83A1-F6EECF244321}">
                <p14:modId xmlns:p14="http://schemas.microsoft.com/office/powerpoint/2010/main" val="2823048733"/>
              </p:ext>
            </p:extLst>
          </p:nvPr>
        </p:nvGraphicFramePr>
        <p:xfrm>
          <a:off x="7774224" y="839774"/>
          <a:ext cx="827314" cy="911093"/>
        </p:xfrm>
        <a:graphic>
          <a:graphicData uri="http://schemas.openxmlformats.org/presentationml/2006/ole">
            <mc:AlternateContent xmlns:mc="http://schemas.openxmlformats.org/markup-compatibility/2006">
              <mc:Choice xmlns:v="urn:schemas-microsoft-com:vml" Requires="v">
                <p:oleObj name="CS ChemDraw Drawing" r:id="rId28" imgW="2508331" imgH="2762488" progId="ChemDraw.Document.6.0">
                  <p:embed/>
                </p:oleObj>
              </mc:Choice>
              <mc:Fallback>
                <p:oleObj name="CS ChemDraw Drawing" r:id="rId28" imgW="2508331" imgH="2762488" progId="ChemDraw.Document.6.0">
                  <p:embed/>
                  <p:pic>
                    <p:nvPicPr>
                      <p:cNvPr id="0" name=""/>
                      <p:cNvPicPr/>
                      <p:nvPr/>
                    </p:nvPicPr>
                    <p:blipFill>
                      <a:blip r:embed="rId29"/>
                      <a:stretch>
                        <a:fillRect/>
                      </a:stretch>
                    </p:blipFill>
                    <p:spPr>
                      <a:xfrm>
                        <a:off x="7774224" y="839774"/>
                        <a:ext cx="827314" cy="911093"/>
                      </a:xfrm>
                      <a:prstGeom prst="rect">
                        <a:avLst/>
                      </a:prstGeom>
                    </p:spPr>
                  </p:pic>
                </p:oleObj>
              </mc:Fallback>
            </mc:AlternateContent>
          </a:graphicData>
        </a:graphic>
      </p:graphicFrame>
      <p:sp>
        <p:nvSpPr>
          <p:cNvPr id="45" name="TextBox 44">
            <a:extLst>
              <a:ext uri="{FF2B5EF4-FFF2-40B4-BE49-F238E27FC236}">
                <a16:creationId xmlns:a16="http://schemas.microsoft.com/office/drawing/2014/main" id="{4C04B8A9-50EE-41C7-69E4-D7D6790EA04E}"/>
              </a:ext>
            </a:extLst>
          </p:cNvPr>
          <p:cNvSpPr txBox="1"/>
          <p:nvPr/>
        </p:nvSpPr>
        <p:spPr>
          <a:xfrm>
            <a:off x="7599334" y="1919714"/>
            <a:ext cx="1213727" cy="584775"/>
          </a:xfrm>
          <a:prstGeom prst="rect">
            <a:avLst/>
          </a:prstGeom>
          <a:noFill/>
        </p:spPr>
        <p:txBody>
          <a:bodyPr wrap="square">
            <a:spAutoFit/>
          </a:bodyPr>
          <a:lstStyle/>
          <a:p>
            <a:r>
              <a:rPr lang="en-US" sz="800" dirty="0"/>
              <a:t>C1[C@]2([C@@H]([C@@H]([C@H]([C@H](O1)O2)NC(=O)C(F)(F)F)O)O)CO</a:t>
            </a:r>
            <a:endParaRPr lang="ru-RU" sz="800" dirty="0"/>
          </a:p>
        </p:txBody>
      </p:sp>
      <p:graphicFrame>
        <p:nvGraphicFramePr>
          <p:cNvPr id="46" name="Object 45">
            <a:extLst>
              <a:ext uri="{FF2B5EF4-FFF2-40B4-BE49-F238E27FC236}">
                <a16:creationId xmlns:a16="http://schemas.microsoft.com/office/drawing/2014/main" id="{5E1D3F37-8C31-74E7-9A67-2C2218C918A2}"/>
              </a:ext>
            </a:extLst>
          </p:cNvPr>
          <p:cNvGraphicFramePr>
            <a:graphicFrameLocks noChangeAspect="1"/>
          </p:cNvGraphicFramePr>
          <p:nvPr>
            <p:extLst>
              <p:ext uri="{D42A27DB-BD31-4B8C-83A1-F6EECF244321}">
                <p14:modId xmlns:p14="http://schemas.microsoft.com/office/powerpoint/2010/main" val="2088825856"/>
              </p:ext>
            </p:extLst>
          </p:nvPr>
        </p:nvGraphicFramePr>
        <p:xfrm>
          <a:off x="7628702" y="2517844"/>
          <a:ext cx="917414" cy="928313"/>
        </p:xfrm>
        <a:graphic>
          <a:graphicData uri="http://schemas.openxmlformats.org/presentationml/2006/ole">
            <mc:AlternateContent xmlns:mc="http://schemas.openxmlformats.org/markup-compatibility/2006">
              <mc:Choice xmlns:v="urn:schemas-microsoft-com:vml" Requires="v">
                <p:oleObj name="CS ChemDraw Drawing" r:id="rId30" imgW="2271626" imgH="2298042" progId="ChemDraw.Document.6.0">
                  <p:embed/>
                </p:oleObj>
              </mc:Choice>
              <mc:Fallback>
                <p:oleObj name="CS ChemDraw Drawing" r:id="rId30" imgW="2271626" imgH="2298042" progId="ChemDraw.Document.6.0">
                  <p:embed/>
                  <p:pic>
                    <p:nvPicPr>
                      <p:cNvPr id="0" name=""/>
                      <p:cNvPicPr/>
                      <p:nvPr/>
                    </p:nvPicPr>
                    <p:blipFill>
                      <a:blip r:embed="rId31"/>
                      <a:stretch>
                        <a:fillRect/>
                      </a:stretch>
                    </p:blipFill>
                    <p:spPr>
                      <a:xfrm>
                        <a:off x="7628702" y="2517844"/>
                        <a:ext cx="917414" cy="928313"/>
                      </a:xfrm>
                      <a:prstGeom prst="rect">
                        <a:avLst/>
                      </a:prstGeom>
                    </p:spPr>
                  </p:pic>
                </p:oleObj>
              </mc:Fallback>
            </mc:AlternateContent>
          </a:graphicData>
        </a:graphic>
      </p:graphicFrame>
      <p:sp>
        <p:nvSpPr>
          <p:cNvPr id="48" name="TextBox 47">
            <a:extLst>
              <a:ext uri="{FF2B5EF4-FFF2-40B4-BE49-F238E27FC236}">
                <a16:creationId xmlns:a16="http://schemas.microsoft.com/office/drawing/2014/main" id="{4075128E-BDBF-970C-BD8D-09780A9AC5D3}"/>
              </a:ext>
            </a:extLst>
          </p:cNvPr>
          <p:cNvSpPr txBox="1"/>
          <p:nvPr/>
        </p:nvSpPr>
        <p:spPr>
          <a:xfrm>
            <a:off x="7741565" y="3546912"/>
            <a:ext cx="917414" cy="707886"/>
          </a:xfrm>
          <a:prstGeom prst="rect">
            <a:avLst/>
          </a:prstGeom>
          <a:noFill/>
        </p:spPr>
        <p:txBody>
          <a:bodyPr wrap="square">
            <a:spAutoFit/>
          </a:bodyPr>
          <a:lstStyle/>
          <a:p>
            <a:r>
              <a:rPr lang="pt-BR" sz="800" dirty="0"/>
              <a:t>C[NH+]1CCN(CC1)C(=O)C2CCN(CC2)C3=C(C=NC=C3NC(=O)C4=C5N=CC(=CN5N=C4N)F)F</a:t>
            </a:r>
            <a:endParaRPr lang="ru-RU" sz="800" dirty="0"/>
          </a:p>
        </p:txBody>
      </p:sp>
      <p:graphicFrame>
        <p:nvGraphicFramePr>
          <p:cNvPr id="49" name="Object 48">
            <a:extLst>
              <a:ext uri="{FF2B5EF4-FFF2-40B4-BE49-F238E27FC236}">
                <a16:creationId xmlns:a16="http://schemas.microsoft.com/office/drawing/2014/main" id="{07FE0648-9797-E0DA-2506-7EF67DF8E061}"/>
              </a:ext>
            </a:extLst>
          </p:cNvPr>
          <p:cNvGraphicFramePr>
            <a:graphicFrameLocks noChangeAspect="1"/>
          </p:cNvGraphicFramePr>
          <p:nvPr>
            <p:extLst>
              <p:ext uri="{D42A27DB-BD31-4B8C-83A1-F6EECF244321}">
                <p14:modId xmlns:p14="http://schemas.microsoft.com/office/powerpoint/2010/main" val="3586180638"/>
              </p:ext>
            </p:extLst>
          </p:nvPr>
        </p:nvGraphicFramePr>
        <p:xfrm>
          <a:off x="7574957" y="4255310"/>
          <a:ext cx="1142677" cy="546354"/>
        </p:xfrm>
        <a:graphic>
          <a:graphicData uri="http://schemas.openxmlformats.org/presentationml/2006/ole">
            <mc:AlternateContent xmlns:mc="http://schemas.openxmlformats.org/markup-compatibility/2006">
              <mc:Choice xmlns:v="urn:schemas-microsoft-com:vml" Requires="v">
                <p:oleObj name="CS ChemDraw Drawing" r:id="rId32" imgW="4937454" imgH="2360193" progId="ChemDraw.Document.6.0">
                  <p:embed/>
                </p:oleObj>
              </mc:Choice>
              <mc:Fallback>
                <p:oleObj name="CS ChemDraw Drawing" r:id="rId32" imgW="4937454" imgH="2360193" progId="ChemDraw.Document.6.0">
                  <p:embed/>
                  <p:pic>
                    <p:nvPicPr>
                      <p:cNvPr id="0" name=""/>
                      <p:cNvPicPr/>
                      <p:nvPr/>
                    </p:nvPicPr>
                    <p:blipFill>
                      <a:blip r:embed="rId33"/>
                      <a:stretch>
                        <a:fillRect/>
                      </a:stretch>
                    </p:blipFill>
                    <p:spPr>
                      <a:xfrm>
                        <a:off x="7574957" y="4255310"/>
                        <a:ext cx="1142677" cy="546354"/>
                      </a:xfrm>
                      <a:prstGeom prst="rect">
                        <a:avLst/>
                      </a:prstGeom>
                    </p:spPr>
                  </p:pic>
                </p:oleObj>
              </mc:Fallback>
            </mc:AlternateContent>
          </a:graphicData>
        </a:graphic>
      </p:graphicFrame>
      <p:sp>
        <p:nvSpPr>
          <p:cNvPr id="51" name="TextBox 50">
            <a:extLst>
              <a:ext uri="{FF2B5EF4-FFF2-40B4-BE49-F238E27FC236}">
                <a16:creationId xmlns:a16="http://schemas.microsoft.com/office/drawing/2014/main" id="{4F747A84-043B-4F50-79DC-85C0F41C1A83}"/>
              </a:ext>
            </a:extLst>
          </p:cNvPr>
          <p:cNvSpPr txBox="1"/>
          <p:nvPr/>
        </p:nvSpPr>
        <p:spPr>
          <a:xfrm>
            <a:off x="7694018" y="4885429"/>
            <a:ext cx="751114" cy="707886"/>
          </a:xfrm>
          <a:prstGeom prst="rect">
            <a:avLst/>
          </a:prstGeom>
          <a:noFill/>
        </p:spPr>
        <p:txBody>
          <a:bodyPr wrap="square">
            <a:spAutoFit/>
          </a:bodyPr>
          <a:lstStyle/>
          <a:p>
            <a:r>
              <a:rPr lang="en-US" sz="800" dirty="0"/>
              <a:t>C[C@H]1CC1(C2=CN(N=C2)C)NC(=O)C3=CC4=C(N3)C=CC(=C4F)Cl</a:t>
            </a:r>
            <a:endParaRPr lang="ru-RU" sz="800" dirty="0"/>
          </a:p>
        </p:txBody>
      </p:sp>
      <p:graphicFrame>
        <p:nvGraphicFramePr>
          <p:cNvPr id="52" name="Object 51">
            <a:extLst>
              <a:ext uri="{FF2B5EF4-FFF2-40B4-BE49-F238E27FC236}">
                <a16:creationId xmlns:a16="http://schemas.microsoft.com/office/drawing/2014/main" id="{8B9F7761-2AC1-3269-DF3A-AA3CF46A36B5}"/>
              </a:ext>
            </a:extLst>
          </p:cNvPr>
          <p:cNvGraphicFramePr>
            <a:graphicFrameLocks noChangeAspect="1"/>
          </p:cNvGraphicFramePr>
          <p:nvPr>
            <p:extLst>
              <p:ext uri="{D42A27DB-BD31-4B8C-83A1-F6EECF244321}">
                <p14:modId xmlns:p14="http://schemas.microsoft.com/office/powerpoint/2010/main" val="468915212"/>
              </p:ext>
            </p:extLst>
          </p:nvPr>
        </p:nvGraphicFramePr>
        <p:xfrm>
          <a:off x="7574957" y="5716363"/>
          <a:ext cx="1269851" cy="807334"/>
        </p:xfrm>
        <a:graphic>
          <a:graphicData uri="http://schemas.openxmlformats.org/presentationml/2006/ole">
            <mc:AlternateContent xmlns:mc="http://schemas.openxmlformats.org/markup-compatibility/2006">
              <mc:Choice xmlns:v="urn:schemas-microsoft-com:vml" Requires="v">
                <p:oleObj name="CS ChemDraw Drawing" r:id="rId34" imgW="3408663" imgH="2166699" progId="ChemDraw.Document.6.0">
                  <p:embed/>
                </p:oleObj>
              </mc:Choice>
              <mc:Fallback>
                <p:oleObj name="CS ChemDraw Drawing" r:id="rId34" imgW="3408663" imgH="2166699" progId="ChemDraw.Document.6.0">
                  <p:embed/>
                  <p:pic>
                    <p:nvPicPr>
                      <p:cNvPr id="0" name=""/>
                      <p:cNvPicPr/>
                      <p:nvPr/>
                    </p:nvPicPr>
                    <p:blipFill>
                      <a:blip r:embed="rId35"/>
                      <a:stretch>
                        <a:fillRect/>
                      </a:stretch>
                    </p:blipFill>
                    <p:spPr>
                      <a:xfrm>
                        <a:off x="7574957" y="5716363"/>
                        <a:ext cx="1269851" cy="807334"/>
                      </a:xfrm>
                      <a:prstGeom prst="rect">
                        <a:avLst/>
                      </a:prstGeom>
                    </p:spPr>
                  </p:pic>
                </p:oleObj>
              </mc:Fallback>
            </mc:AlternateContent>
          </a:graphicData>
        </a:graphic>
      </p:graphicFrame>
      <p:sp>
        <p:nvSpPr>
          <p:cNvPr id="54" name="TextBox 53">
            <a:extLst>
              <a:ext uri="{FF2B5EF4-FFF2-40B4-BE49-F238E27FC236}">
                <a16:creationId xmlns:a16="http://schemas.microsoft.com/office/drawing/2014/main" id="{DC75D006-1A69-1AEC-A229-97F82A9FBB81}"/>
              </a:ext>
            </a:extLst>
          </p:cNvPr>
          <p:cNvSpPr txBox="1"/>
          <p:nvPr/>
        </p:nvSpPr>
        <p:spPr>
          <a:xfrm>
            <a:off x="8796898" y="32533"/>
            <a:ext cx="917414" cy="954107"/>
          </a:xfrm>
          <a:prstGeom prst="rect">
            <a:avLst/>
          </a:prstGeom>
          <a:noFill/>
        </p:spPr>
        <p:txBody>
          <a:bodyPr wrap="square">
            <a:spAutoFit/>
          </a:bodyPr>
          <a:lstStyle/>
          <a:p>
            <a:r>
              <a:rPr lang="en-US" sz="800" dirty="0"/>
              <a:t>CC1=CC(=CC(=C1)F)C2=CN=C3C=CC(=CC3=C2N4CC[C@@H]5[C@@H](C4)NCCO5)C6=NC=CC(=C6N)/C=N\OC</a:t>
            </a:r>
            <a:endParaRPr lang="ru-RU" sz="800" dirty="0"/>
          </a:p>
        </p:txBody>
      </p:sp>
      <p:graphicFrame>
        <p:nvGraphicFramePr>
          <p:cNvPr id="55" name="Object 54">
            <a:extLst>
              <a:ext uri="{FF2B5EF4-FFF2-40B4-BE49-F238E27FC236}">
                <a16:creationId xmlns:a16="http://schemas.microsoft.com/office/drawing/2014/main" id="{A373F68C-1099-235F-34F0-936A9E33DB6B}"/>
              </a:ext>
            </a:extLst>
          </p:cNvPr>
          <p:cNvGraphicFramePr>
            <a:graphicFrameLocks noChangeAspect="1"/>
          </p:cNvGraphicFramePr>
          <p:nvPr>
            <p:extLst>
              <p:ext uri="{D42A27DB-BD31-4B8C-83A1-F6EECF244321}">
                <p14:modId xmlns:p14="http://schemas.microsoft.com/office/powerpoint/2010/main" val="1333531840"/>
              </p:ext>
            </p:extLst>
          </p:nvPr>
        </p:nvGraphicFramePr>
        <p:xfrm>
          <a:off x="8860667" y="1059679"/>
          <a:ext cx="930909" cy="1201051"/>
        </p:xfrm>
        <a:graphic>
          <a:graphicData uri="http://schemas.openxmlformats.org/presentationml/2006/ole">
            <mc:AlternateContent xmlns:mc="http://schemas.openxmlformats.org/markup-compatibility/2006">
              <mc:Choice xmlns:v="urn:schemas-microsoft-com:vml" Requires="v">
                <p:oleObj name="CS ChemDraw Drawing" r:id="rId36" imgW="2734943" imgH="3529421" progId="ChemDraw.Document.6.0">
                  <p:embed/>
                </p:oleObj>
              </mc:Choice>
              <mc:Fallback>
                <p:oleObj name="CS ChemDraw Drawing" r:id="rId36" imgW="2734943" imgH="3529421" progId="ChemDraw.Document.6.0">
                  <p:embed/>
                  <p:pic>
                    <p:nvPicPr>
                      <p:cNvPr id="0" name=""/>
                      <p:cNvPicPr/>
                      <p:nvPr/>
                    </p:nvPicPr>
                    <p:blipFill>
                      <a:blip r:embed="rId37"/>
                      <a:stretch>
                        <a:fillRect/>
                      </a:stretch>
                    </p:blipFill>
                    <p:spPr>
                      <a:xfrm>
                        <a:off x="8860667" y="1059679"/>
                        <a:ext cx="930909" cy="1201051"/>
                      </a:xfrm>
                      <a:prstGeom prst="rect">
                        <a:avLst/>
                      </a:prstGeom>
                    </p:spPr>
                  </p:pic>
                </p:oleObj>
              </mc:Fallback>
            </mc:AlternateContent>
          </a:graphicData>
        </a:graphic>
      </p:graphicFrame>
      <p:sp>
        <p:nvSpPr>
          <p:cNvPr id="57" name="TextBox 56">
            <a:extLst>
              <a:ext uri="{FF2B5EF4-FFF2-40B4-BE49-F238E27FC236}">
                <a16:creationId xmlns:a16="http://schemas.microsoft.com/office/drawing/2014/main" id="{08B726BD-ABD1-7942-361B-B90E84D26FE9}"/>
              </a:ext>
            </a:extLst>
          </p:cNvPr>
          <p:cNvSpPr txBox="1"/>
          <p:nvPr/>
        </p:nvSpPr>
        <p:spPr>
          <a:xfrm>
            <a:off x="8808614" y="2385635"/>
            <a:ext cx="917414" cy="830997"/>
          </a:xfrm>
          <a:prstGeom prst="rect">
            <a:avLst/>
          </a:prstGeom>
          <a:noFill/>
        </p:spPr>
        <p:txBody>
          <a:bodyPr wrap="square">
            <a:spAutoFit/>
          </a:bodyPr>
          <a:lstStyle/>
          <a:p>
            <a:r>
              <a:rPr lang="en-US" sz="800" dirty="0"/>
              <a:t>CC#CC1=CN=CC(=C1N)C2=CC3=C(C(=CN=C3C=C2)C4=CC(=CC(=C4)F)F)N5CC[C@@H]6[C@@H](C5)NCCO6</a:t>
            </a:r>
            <a:endParaRPr lang="ru-RU" sz="800" dirty="0"/>
          </a:p>
        </p:txBody>
      </p:sp>
      <p:graphicFrame>
        <p:nvGraphicFramePr>
          <p:cNvPr id="58" name="Object 57">
            <a:extLst>
              <a:ext uri="{FF2B5EF4-FFF2-40B4-BE49-F238E27FC236}">
                <a16:creationId xmlns:a16="http://schemas.microsoft.com/office/drawing/2014/main" id="{9F3E788F-F058-9D1B-08A7-779349C28AB0}"/>
              </a:ext>
            </a:extLst>
          </p:cNvPr>
          <p:cNvGraphicFramePr>
            <a:graphicFrameLocks noChangeAspect="1"/>
          </p:cNvGraphicFramePr>
          <p:nvPr>
            <p:extLst>
              <p:ext uri="{D42A27DB-BD31-4B8C-83A1-F6EECF244321}">
                <p14:modId xmlns:p14="http://schemas.microsoft.com/office/powerpoint/2010/main" val="3549624687"/>
              </p:ext>
            </p:extLst>
          </p:nvPr>
        </p:nvGraphicFramePr>
        <p:xfrm>
          <a:off x="8789681" y="3259638"/>
          <a:ext cx="937740" cy="995160"/>
        </p:xfrm>
        <a:graphic>
          <a:graphicData uri="http://schemas.openxmlformats.org/presentationml/2006/ole">
            <mc:AlternateContent xmlns:mc="http://schemas.openxmlformats.org/markup-compatibility/2006">
              <mc:Choice xmlns:v="urn:schemas-microsoft-com:vml" Requires="v">
                <p:oleObj name="CS ChemDraw Drawing" r:id="rId38" imgW="3681454" imgH="3907223" progId="ChemDraw.Document.6.0">
                  <p:embed/>
                </p:oleObj>
              </mc:Choice>
              <mc:Fallback>
                <p:oleObj name="CS ChemDraw Drawing" r:id="rId38" imgW="3681454" imgH="3907223" progId="ChemDraw.Document.6.0">
                  <p:embed/>
                  <p:pic>
                    <p:nvPicPr>
                      <p:cNvPr id="0" name=""/>
                      <p:cNvPicPr/>
                      <p:nvPr/>
                    </p:nvPicPr>
                    <p:blipFill>
                      <a:blip r:embed="rId39"/>
                      <a:stretch>
                        <a:fillRect/>
                      </a:stretch>
                    </p:blipFill>
                    <p:spPr>
                      <a:xfrm>
                        <a:off x="8789681" y="3259638"/>
                        <a:ext cx="937740" cy="995160"/>
                      </a:xfrm>
                      <a:prstGeom prst="rect">
                        <a:avLst/>
                      </a:prstGeom>
                    </p:spPr>
                  </p:pic>
                </p:oleObj>
              </mc:Fallback>
            </mc:AlternateContent>
          </a:graphicData>
        </a:graphic>
      </p:graphicFrame>
      <p:sp>
        <p:nvSpPr>
          <p:cNvPr id="60" name="TextBox 59">
            <a:extLst>
              <a:ext uri="{FF2B5EF4-FFF2-40B4-BE49-F238E27FC236}">
                <a16:creationId xmlns:a16="http://schemas.microsoft.com/office/drawing/2014/main" id="{964BE3E8-007E-74D5-0F1D-A548EF280A1A}"/>
              </a:ext>
            </a:extLst>
          </p:cNvPr>
          <p:cNvSpPr txBox="1"/>
          <p:nvPr/>
        </p:nvSpPr>
        <p:spPr>
          <a:xfrm>
            <a:off x="8922738" y="4261807"/>
            <a:ext cx="917415" cy="954107"/>
          </a:xfrm>
          <a:prstGeom prst="rect">
            <a:avLst/>
          </a:prstGeom>
          <a:noFill/>
        </p:spPr>
        <p:txBody>
          <a:bodyPr wrap="square">
            <a:spAutoFit/>
          </a:bodyPr>
          <a:lstStyle/>
          <a:p>
            <a:r>
              <a:rPr lang="en-US" sz="800" dirty="0"/>
              <a:t>CONC(=O)NC1=C(C=CC=N1)C2=CC3=C(C(=CN=C3C=C2)C4=CC(=CC(=C4)F)F)N5CC[C@@H]6[C@@H](C5)NCCO6</a:t>
            </a:r>
            <a:endParaRPr lang="ru-RU" sz="800" dirty="0"/>
          </a:p>
        </p:txBody>
      </p:sp>
      <p:graphicFrame>
        <p:nvGraphicFramePr>
          <p:cNvPr id="61" name="Object 60">
            <a:extLst>
              <a:ext uri="{FF2B5EF4-FFF2-40B4-BE49-F238E27FC236}">
                <a16:creationId xmlns:a16="http://schemas.microsoft.com/office/drawing/2014/main" id="{DEF7CBD8-0098-4332-8F70-538AB6022773}"/>
              </a:ext>
            </a:extLst>
          </p:cNvPr>
          <p:cNvGraphicFramePr>
            <a:graphicFrameLocks noChangeAspect="1"/>
          </p:cNvGraphicFramePr>
          <p:nvPr>
            <p:extLst>
              <p:ext uri="{D42A27DB-BD31-4B8C-83A1-F6EECF244321}">
                <p14:modId xmlns:p14="http://schemas.microsoft.com/office/powerpoint/2010/main" val="2231699699"/>
              </p:ext>
            </p:extLst>
          </p:nvPr>
        </p:nvGraphicFramePr>
        <p:xfrm>
          <a:off x="8963198" y="5281091"/>
          <a:ext cx="751114" cy="983349"/>
        </p:xfrm>
        <a:graphic>
          <a:graphicData uri="http://schemas.openxmlformats.org/presentationml/2006/ole">
            <mc:AlternateContent xmlns:mc="http://schemas.openxmlformats.org/markup-compatibility/2006">
              <mc:Choice xmlns:v="urn:schemas-microsoft-com:vml" Requires="v">
                <p:oleObj name="CS ChemDraw Drawing" r:id="rId40" imgW="2695492" imgH="3529115" progId="ChemDraw.Document.6.0">
                  <p:embed/>
                </p:oleObj>
              </mc:Choice>
              <mc:Fallback>
                <p:oleObj name="CS ChemDraw Drawing" r:id="rId40" imgW="2695492" imgH="3529115" progId="ChemDraw.Document.6.0">
                  <p:embed/>
                  <p:pic>
                    <p:nvPicPr>
                      <p:cNvPr id="0" name=""/>
                      <p:cNvPicPr/>
                      <p:nvPr/>
                    </p:nvPicPr>
                    <p:blipFill>
                      <a:blip r:embed="rId41"/>
                      <a:stretch>
                        <a:fillRect/>
                      </a:stretch>
                    </p:blipFill>
                    <p:spPr>
                      <a:xfrm>
                        <a:off x="8963198" y="5281091"/>
                        <a:ext cx="751114" cy="983349"/>
                      </a:xfrm>
                      <a:prstGeom prst="rect">
                        <a:avLst/>
                      </a:prstGeom>
                    </p:spPr>
                  </p:pic>
                </p:oleObj>
              </mc:Fallback>
            </mc:AlternateContent>
          </a:graphicData>
        </a:graphic>
      </p:graphicFrame>
      <p:sp>
        <p:nvSpPr>
          <p:cNvPr id="63" name="TextBox 62">
            <a:extLst>
              <a:ext uri="{FF2B5EF4-FFF2-40B4-BE49-F238E27FC236}">
                <a16:creationId xmlns:a16="http://schemas.microsoft.com/office/drawing/2014/main" id="{5672E52C-D378-390A-2C7B-DA26870D5CEB}"/>
              </a:ext>
            </a:extLst>
          </p:cNvPr>
          <p:cNvSpPr txBox="1"/>
          <p:nvPr/>
        </p:nvSpPr>
        <p:spPr>
          <a:xfrm>
            <a:off x="10114008" y="7686"/>
            <a:ext cx="1413964" cy="584775"/>
          </a:xfrm>
          <a:prstGeom prst="rect">
            <a:avLst/>
          </a:prstGeom>
          <a:noFill/>
        </p:spPr>
        <p:txBody>
          <a:bodyPr wrap="square">
            <a:spAutoFit/>
          </a:bodyPr>
          <a:lstStyle/>
          <a:p>
            <a:r>
              <a:rPr lang="en-US" sz="800" dirty="0"/>
              <a:t>CN(C)S(=O)(=O)NC(=O)[C@H]1C[C@H](CN1C(=O)C(C2=CC=CC=C2)C3=CC=CC=C3)N(C)CCCC4=CC=C(C=C4)F</a:t>
            </a:r>
            <a:endParaRPr lang="ru-RU" sz="800" dirty="0"/>
          </a:p>
        </p:txBody>
      </p:sp>
      <p:graphicFrame>
        <p:nvGraphicFramePr>
          <p:cNvPr id="64" name="Object 63">
            <a:extLst>
              <a:ext uri="{FF2B5EF4-FFF2-40B4-BE49-F238E27FC236}">
                <a16:creationId xmlns:a16="http://schemas.microsoft.com/office/drawing/2014/main" id="{9CE7F188-77C3-4651-D949-0C5123B8873E}"/>
              </a:ext>
            </a:extLst>
          </p:cNvPr>
          <p:cNvGraphicFramePr>
            <a:graphicFrameLocks noChangeAspect="1"/>
          </p:cNvGraphicFramePr>
          <p:nvPr>
            <p:extLst>
              <p:ext uri="{D42A27DB-BD31-4B8C-83A1-F6EECF244321}">
                <p14:modId xmlns:p14="http://schemas.microsoft.com/office/powerpoint/2010/main" val="805937149"/>
              </p:ext>
            </p:extLst>
          </p:nvPr>
        </p:nvGraphicFramePr>
        <p:xfrm>
          <a:off x="10299935" y="637271"/>
          <a:ext cx="1024002" cy="1191452"/>
        </p:xfrm>
        <a:graphic>
          <a:graphicData uri="http://schemas.openxmlformats.org/presentationml/2006/ole">
            <mc:AlternateContent xmlns:mc="http://schemas.openxmlformats.org/markup-compatibility/2006">
              <mc:Choice xmlns:v="urn:schemas-microsoft-com:vml" Requires="v">
                <p:oleObj name="CS ChemDraw Drawing" r:id="rId42" imgW="3873508" imgH="4507604" progId="ChemDraw.Document.6.0">
                  <p:embed/>
                </p:oleObj>
              </mc:Choice>
              <mc:Fallback>
                <p:oleObj name="CS ChemDraw Drawing" r:id="rId42" imgW="3873508" imgH="4507604" progId="ChemDraw.Document.6.0">
                  <p:embed/>
                  <p:pic>
                    <p:nvPicPr>
                      <p:cNvPr id="0" name=""/>
                      <p:cNvPicPr/>
                      <p:nvPr/>
                    </p:nvPicPr>
                    <p:blipFill>
                      <a:blip r:embed="rId43"/>
                      <a:stretch>
                        <a:fillRect/>
                      </a:stretch>
                    </p:blipFill>
                    <p:spPr>
                      <a:xfrm>
                        <a:off x="10299935" y="637271"/>
                        <a:ext cx="1024002" cy="1191452"/>
                      </a:xfrm>
                      <a:prstGeom prst="rect">
                        <a:avLst/>
                      </a:prstGeom>
                    </p:spPr>
                  </p:pic>
                </p:oleObj>
              </mc:Fallback>
            </mc:AlternateContent>
          </a:graphicData>
        </a:graphic>
      </p:graphicFrame>
      <p:sp>
        <p:nvSpPr>
          <p:cNvPr id="66" name="TextBox 65">
            <a:extLst>
              <a:ext uri="{FF2B5EF4-FFF2-40B4-BE49-F238E27FC236}">
                <a16:creationId xmlns:a16="http://schemas.microsoft.com/office/drawing/2014/main" id="{8BDBC8F7-3A79-3F5C-1190-0A42CC01717E}"/>
              </a:ext>
            </a:extLst>
          </p:cNvPr>
          <p:cNvSpPr txBox="1"/>
          <p:nvPr/>
        </p:nvSpPr>
        <p:spPr>
          <a:xfrm>
            <a:off x="10007552" y="1924500"/>
            <a:ext cx="1658250" cy="461665"/>
          </a:xfrm>
          <a:prstGeom prst="rect">
            <a:avLst/>
          </a:prstGeom>
          <a:noFill/>
        </p:spPr>
        <p:txBody>
          <a:bodyPr wrap="square">
            <a:spAutoFit/>
          </a:bodyPr>
          <a:lstStyle/>
          <a:p>
            <a:r>
              <a:rPr lang="pt-BR" sz="800" dirty="0"/>
              <a:t>CC1=CC(=CC(=C1)F)C2=C(C3=CC(=C(C=C3N=N2)Cl)C4CCCC5C4NC(=O)N5)N6CCC(CC6)N</a:t>
            </a:r>
            <a:endParaRPr lang="ru-RU" sz="800" dirty="0"/>
          </a:p>
        </p:txBody>
      </p:sp>
      <p:graphicFrame>
        <p:nvGraphicFramePr>
          <p:cNvPr id="67" name="Object 66">
            <a:extLst>
              <a:ext uri="{FF2B5EF4-FFF2-40B4-BE49-F238E27FC236}">
                <a16:creationId xmlns:a16="http://schemas.microsoft.com/office/drawing/2014/main" id="{93665D7C-72A6-E4FB-0653-D04A8B363BDD}"/>
              </a:ext>
            </a:extLst>
          </p:cNvPr>
          <p:cNvGraphicFramePr>
            <a:graphicFrameLocks noChangeAspect="1"/>
          </p:cNvGraphicFramePr>
          <p:nvPr>
            <p:extLst>
              <p:ext uri="{D42A27DB-BD31-4B8C-83A1-F6EECF244321}">
                <p14:modId xmlns:p14="http://schemas.microsoft.com/office/powerpoint/2010/main" val="4082428740"/>
              </p:ext>
            </p:extLst>
          </p:nvPr>
        </p:nvGraphicFramePr>
        <p:xfrm>
          <a:off x="10066492" y="2479856"/>
          <a:ext cx="1179912" cy="773845"/>
        </p:xfrm>
        <a:graphic>
          <a:graphicData uri="http://schemas.openxmlformats.org/presentationml/2006/ole">
            <mc:AlternateContent xmlns:mc="http://schemas.openxmlformats.org/markup-compatibility/2006">
              <mc:Choice xmlns:v="urn:schemas-microsoft-com:vml" Requires="v">
                <p:oleObj name="CS ChemDraw Drawing" r:id="rId44" imgW="3718152" imgH="2437958" progId="ChemDraw.Document.6.0">
                  <p:embed/>
                </p:oleObj>
              </mc:Choice>
              <mc:Fallback>
                <p:oleObj name="CS ChemDraw Drawing" r:id="rId44" imgW="3718152" imgH="2437958" progId="ChemDraw.Document.6.0">
                  <p:embed/>
                  <p:pic>
                    <p:nvPicPr>
                      <p:cNvPr id="0" name=""/>
                      <p:cNvPicPr/>
                      <p:nvPr/>
                    </p:nvPicPr>
                    <p:blipFill>
                      <a:blip r:embed="rId45"/>
                      <a:stretch>
                        <a:fillRect/>
                      </a:stretch>
                    </p:blipFill>
                    <p:spPr>
                      <a:xfrm>
                        <a:off x="10066492" y="2479856"/>
                        <a:ext cx="1179912" cy="773845"/>
                      </a:xfrm>
                      <a:prstGeom prst="rect">
                        <a:avLst/>
                      </a:prstGeom>
                    </p:spPr>
                  </p:pic>
                </p:oleObj>
              </mc:Fallback>
            </mc:AlternateContent>
          </a:graphicData>
        </a:graphic>
      </p:graphicFrame>
      <p:sp>
        <p:nvSpPr>
          <p:cNvPr id="69" name="TextBox 68">
            <a:extLst>
              <a:ext uri="{FF2B5EF4-FFF2-40B4-BE49-F238E27FC236}">
                <a16:creationId xmlns:a16="http://schemas.microsoft.com/office/drawing/2014/main" id="{133E5244-63AE-89BB-02EB-AB854972BC94}"/>
              </a:ext>
            </a:extLst>
          </p:cNvPr>
          <p:cNvSpPr txBox="1"/>
          <p:nvPr/>
        </p:nvSpPr>
        <p:spPr>
          <a:xfrm flipV="1">
            <a:off x="10066492" y="3400554"/>
            <a:ext cx="1257445" cy="461665"/>
          </a:xfrm>
          <a:prstGeom prst="rect">
            <a:avLst/>
          </a:prstGeom>
          <a:noFill/>
        </p:spPr>
        <p:txBody>
          <a:bodyPr wrap="square">
            <a:spAutoFit/>
          </a:bodyPr>
          <a:lstStyle/>
          <a:p>
            <a:r>
              <a:rPr lang="en-US" sz="800" dirty="0"/>
              <a:t>CS(=O)(=O)C1=CC2=C(C(=C1)F)C(=NO2)N[C@@H]3CN4CCC3CC4</a:t>
            </a:r>
            <a:endParaRPr lang="ru-RU" sz="800" dirty="0"/>
          </a:p>
        </p:txBody>
      </p:sp>
      <p:graphicFrame>
        <p:nvGraphicFramePr>
          <p:cNvPr id="70" name="Object 69">
            <a:extLst>
              <a:ext uri="{FF2B5EF4-FFF2-40B4-BE49-F238E27FC236}">
                <a16:creationId xmlns:a16="http://schemas.microsoft.com/office/drawing/2014/main" id="{3BB0ED3A-0FB5-A7D9-CA72-E4F6DD57B0AA}"/>
              </a:ext>
            </a:extLst>
          </p:cNvPr>
          <p:cNvGraphicFramePr>
            <a:graphicFrameLocks noChangeAspect="1"/>
          </p:cNvGraphicFramePr>
          <p:nvPr>
            <p:extLst>
              <p:ext uri="{D42A27DB-BD31-4B8C-83A1-F6EECF244321}">
                <p14:modId xmlns:p14="http://schemas.microsoft.com/office/powerpoint/2010/main" val="995976766"/>
              </p:ext>
            </p:extLst>
          </p:nvPr>
        </p:nvGraphicFramePr>
        <p:xfrm>
          <a:off x="10020645" y="3868629"/>
          <a:ext cx="1142471" cy="810646"/>
        </p:xfrm>
        <a:graphic>
          <a:graphicData uri="http://schemas.openxmlformats.org/presentationml/2006/ole">
            <mc:AlternateContent xmlns:mc="http://schemas.openxmlformats.org/markup-compatibility/2006">
              <mc:Choice xmlns:v="urn:schemas-microsoft-com:vml" Requires="v">
                <p:oleObj name="CS ChemDraw Drawing" r:id="rId46" imgW="2970118" imgH="2002291" progId="ChemDraw.Document.6.0">
                  <p:embed/>
                </p:oleObj>
              </mc:Choice>
              <mc:Fallback>
                <p:oleObj name="CS ChemDraw Drawing" r:id="rId46" imgW="2970118" imgH="2002291" progId="ChemDraw.Document.6.0">
                  <p:embed/>
                  <p:pic>
                    <p:nvPicPr>
                      <p:cNvPr id="0" name=""/>
                      <p:cNvPicPr/>
                      <p:nvPr/>
                    </p:nvPicPr>
                    <p:blipFill>
                      <a:blip r:embed="rId47"/>
                      <a:stretch>
                        <a:fillRect/>
                      </a:stretch>
                    </p:blipFill>
                    <p:spPr>
                      <a:xfrm>
                        <a:off x="10020645" y="3868629"/>
                        <a:ext cx="1142471" cy="810646"/>
                      </a:xfrm>
                      <a:prstGeom prst="rect">
                        <a:avLst/>
                      </a:prstGeom>
                    </p:spPr>
                  </p:pic>
                </p:oleObj>
              </mc:Fallback>
            </mc:AlternateContent>
          </a:graphicData>
        </a:graphic>
      </p:graphicFrame>
      <p:sp>
        <p:nvSpPr>
          <p:cNvPr id="72" name="TextBox 71">
            <a:extLst>
              <a:ext uri="{FF2B5EF4-FFF2-40B4-BE49-F238E27FC236}">
                <a16:creationId xmlns:a16="http://schemas.microsoft.com/office/drawing/2014/main" id="{DD76F889-C951-BFE9-B849-85C9A7920652}"/>
              </a:ext>
            </a:extLst>
          </p:cNvPr>
          <p:cNvSpPr txBox="1"/>
          <p:nvPr/>
        </p:nvSpPr>
        <p:spPr>
          <a:xfrm>
            <a:off x="10053650" y="4708488"/>
            <a:ext cx="1205595" cy="461665"/>
          </a:xfrm>
          <a:prstGeom prst="rect">
            <a:avLst/>
          </a:prstGeom>
          <a:noFill/>
        </p:spPr>
        <p:txBody>
          <a:bodyPr wrap="square">
            <a:spAutoFit/>
          </a:bodyPr>
          <a:lstStyle/>
          <a:p>
            <a:r>
              <a:rPr lang="pt-BR" sz="800" dirty="0"/>
              <a:t>CC1=CC=CN(C1=O)CC2(C(=O)NC(=O)N2)C3=CC=CC=C3OC(F)(F)F</a:t>
            </a:r>
            <a:endParaRPr lang="ru-RU" sz="800" dirty="0"/>
          </a:p>
        </p:txBody>
      </p:sp>
      <p:graphicFrame>
        <p:nvGraphicFramePr>
          <p:cNvPr id="73" name="Object 72">
            <a:extLst>
              <a:ext uri="{FF2B5EF4-FFF2-40B4-BE49-F238E27FC236}">
                <a16:creationId xmlns:a16="http://schemas.microsoft.com/office/drawing/2014/main" id="{7A09EA47-4029-7380-3720-4BFF8CF3F89C}"/>
              </a:ext>
            </a:extLst>
          </p:cNvPr>
          <p:cNvGraphicFramePr>
            <a:graphicFrameLocks noChangeAspect="1"/>
          </p:cNvGraphicFramePr>
          <p:nvPr>
            <p:extLst>
              <p:ext uri="{D42A27DB-BD31-4B8C-83A1-F6EECF244321}">
                <p14:modId xmlns:p14="http://schemas.microsoft.com/office/powerpoint/2010/main" val="3655056181"/>
              </p:ext>
            </p:extLst>
          </p:nvPr>
        </p:nvGraphicFramePr>
        <p:xfrm>
          <a:off x="10119238" y="5239372"/>
          <a:ext cx="1151952" cy="1057581"/>
        </p:xfrm>
        <a:graphic>
          <a:graphicData uri="http://schemas.openxmlformats.org/presentationml/2006/ole">
            <mc:AlternateContent xmlns:mc="http://schemas.openxmlformats.org/markup-compatibility/2006">
              <mc:Choice xmlns:v="urn:schemas-microsoft-com:vml" Requires="v">
                <p:oleObj name="CS ChemDraw Drawing" r:id="rId48" imgW="2345023" imgH="2153228" progId="ChemDraw.Document.6.0">
                  <p:embed/>
                </p:oleObj>
              </mc:Choice>
              <mc:Fallback>
                <p:oleObj name="CS ChemDraw Drawing" r:id="rId48" imgW="2345023" imgH="2153228" progId="ChemDraw.Document.6.0">
                  <p:embed/>
                  <p:pic>
                    <p:nvPicPr>
                      <p:cNvPr id="0" name=""/>
                      <p:cNvPicPr/>
                      <p:nvPr/>
                    </p:nvPicPr>
                    <p:blipFill>
                      <a:blip r:embed="rId49"/>
                      <a:stretch>
                        <a:fillRect/>
                      </a:stretch>
                    </p:blipFill>
                    <p:spPr>
                      <a:xfrm>
                        <a:off x="10119238" y="5239372"/>
                        <a:ext cx="1151952" cy="1057581"/>
                      </a:xfrm>
                      <a:prstGeom prst="rect">
                        <a:avLst/>
                      </a:prstGeom>
                    </p:spPr>
                  </p:pic>
                </p:oleObj>
              </mc:Fallback>
            </mc:AlternateContent>
          </a:graphicData>
        </a:graphic>
      </p:graphicFrame>
    </p:spTree>
    <p:extLst>
      <p:ext uri="{BB962C8B-B14F-4D97-AF65-F5344CB8AC3E}">
        <p14:creationId xmlns:p14="http://schemas.microsoft.com/office/powerpoint/2010/main" val="1858454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l="12001"/>
          <a:stretch/>
        </p:blipFill>
        <p:spPr>
          <a:xfrm>
            <a:off x="402" y="1"/>
            <a:ext cx="9105479" cy="687083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3877" y="3419723"/>
            <a:ext cx="1807379" cy="3468212"/>
          </a:xfrm>
          <a:prstGeom prst="rect">
            <a:avLst/>
          </a:prstGeom>
        </p:spPr>
      </p:pic>
      <p:sp>
        <p:nvSpPr>
          <p:cNvPr id="3" name="Title 2"/>
          <p:cNvSpPr>
            <a:spLocks noGrp="1"/>
          </p:cNvSpPr>
          <p:nvPr>
            <p:ph type="title"/>
          </p:nvPr>
        </p:nvSpPr>
        <p:spPr>
          <a:xfrm>
            <a:off x="-1" y="0"/>
            <a:ext cx="5397501" cy="963733"/>
          </a:xfrm>
        </p:spPr>
        <p:txBody>
          <a:bodyPr anchor="ctr"/>
          <a:lstStyle/>
          <a:p>
            <a:pPr marL="355582"/>
            <a:r>
              <a:rPr lang="en-US" dirty="0">
                <a:solidFill>
                  <a:schemeClr val="bg1"/>
                </a:solidFill>
                <a:latin typeface="Arial Black" panose="020B0A04020102020204" pitchFamily="34" charset="0"/>
              </a:rPr>
              <a:t>AUGMENTED REALITY </a:t>
            </a:r>
            <a:br>
              <a:rPr lang="en-US" dirty="0">
                <a:solidFill>
                  <a:schemeClr val="bg1"/>
                </a:solidFill>
                <a:latin typeface="Arial Black" panose="020B0A04020102020204" pitchFamily="34" charset="0"/>
              </a:rPr>
            </a:br>
            <a:r>
              <a:rPr lang="en-US" dirty="0">
                <a:solidFill>
                  <a:schemeClr val="bg1"/>
                </a:solidFill>
                <a:latin typeface="Arial Black" panose="020B0A04020102020204" pitchFamily="34" charset="0"/>
              </a:rPr>
              <a:t>IN MOLECULAR MODELING</a:t>
            </a:r>
          </a:p>
        </p:txBody>
      </p:sp>
      <p:grpSp>
        <p:nvGrpSpPr>
          <p:cNvPr id="7" name="Group 6"/>
          <p:cNvGrpSpPr/>
          <p:nvPr/>
        </p:nvGrpSpPr>
        <p:grpSpPr>
          <a:xfrm>
            <a:off x="8759561" y="1"/>
            <a:ext cx="3505200" cy="6870835"/>
            <a:chOff x="6516009" y="-42822"/>
            <a:chExt cx="2655156" cy="6900822"/>
          </a:xfrm>
        </p:grpSpPr>
        <p:sp>
          <p:nvSpPr>
            <p:cNvPr id="9" name="Rectangle 8"/>
            <p:cNvSpPr/>
            <p:nvPr/>
          </p:nvSpPr>
          <p:spPr>
            <a:xfrm>
              <a:off x="6516009" y="-42822"/>
              <a:ext cx="2655156" cy="6900822"/>
            </a:xfrm>
            <a:prstGeom prst="rect">
              <a:avLst/>
            </a:prstGeom>
            <a:solidFill>
              <a:schemeClr val="bg1"/>
            </a:solidFill>
            <a:ln>
              <a:noFill/>
            </a:ln>
            <a:effectLst>
              <a:outerShdw blurRad="50800" dist="38100" dir="10800000" algn="tl"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080">
                <a:defRPr/>
              </a:pPr>
              <a:endParaRPr lang="en-US" sz="2400" dirty="0">
                <a:solidFill>
                  <a:prstClr val="white"/>
                </a:solidFill>
                <a:latin typeface="Trebuchet MS"/>
              </a:endParaRPr>
            </a:p>
          </p:txBody>
        </p:sp>
        <p:sp>
          <p:nvSpPr>
            <p:cNvPr id="10" name="Content Placeholder 10"/>
            <p:cNvSpPr txBox="1">
              <a:spLocks/>
            </p:cNvSpPr>
            <p:nvPr/>
          </p:nvSpPr>
          <p:spPr>
            <a:xfrm>
              <a:off x="6611191" y="1278398"/>
              <a:ext cx="2524301" cy="535564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37" lvl="2" indent="-285737" defTabSz="457167">
                <a:spcBef>
                  <a:spcPts val="0"/>
                </a:spcBef>
                <a:spcAft>
                  <a:spcPts val="400"/>
                </a:spcAft>
                <a:buClr>
                  <a:srgbClr val="2FC2D9"/>
                </a:buClr>
                <a:defRPr/>
              </a:pPr>
              <a:r>
                <a:rPr lang="en-US" sz="1400" dirty="0">
                  <a:solidFill>
                    <a:srgbClr val="464547"/>
                  </a:solidFill>
                  <a:latin typeface="Trebuchet MS"/>
                </a:rPr>
                <a:t>Proof of concept for use of Virtual / Augmented Reality (VR/AR) technology in structural biology and molecular modeling workflows</a:t>
              </a:r>
            </a:p>
            <a:p>
              <a:pPr marL="285737" lvl="2" indent="-285737" defTabSz="457167">
                <a:spcBef>
                  <a:spcPts val="0"/>
                </a:spcBef>
                <a:spcAft>
                  <a:spcPts val="400"/>
                </a:spcAft>
                <a:buClr>
                  <a:srgbClr val="2FC2D9"/>
                </a:buClr>
                <a:defRPr/>
              </a:pPr>
              <a:r>
                <a:rPr lang="en-US" sz="1400" dirty="0">
                  <a:solidFill>
                    <a:srgbClr val="464547"/>
                  </a:solidFill>
                  <a:latin typeface="Trebuchet MS"/>
                </a:rPr>
                <a:t>VR representation of molecules (proteins and ligands) using HTC Vive VR device</a:t>
              </a:r>
            </a:p>
            <a:p>
              <a:pPr marL="285737" lvl="2" indent="-285737" defTabSz="457167">
                <a:spcBef>
                  <a:spcPts val="0"/>
                </a:spcBef>
                <a:spcAft>
                  <a:spcPts val="400"/>
                </a:spcAft>
                <a:buClr>
                  <a:srgbClr val="2FC2D9"/>
                </a:buClr>
                <a:defRPr/>
              </a:pPr>
              <a:r>
                <a:rPr lang="en-US" sz="1400" dirty="0">
                  <a:solidFill>
                    <a:srgbClr val="464547"/>
                  </a:solidFill>
                  <a:latin typeface="Trebuchet MS"/>
                </a:rPr>
                <a:t>Data coming from Protein Data Bank file via several processing steps</a:t>
              </a:r>
            </a:p>
            <a:p>
              <a:pPr marL="285737" lvl="2" indent="-285737" defTabSz="457167">
                <a:spcBef>
                  <a:spcPts val="0"/>
                </a:spcBef>
                <a:spcAft>
                  <a:spcPts val="400"/>
                </a:spcAft>
                <a:buClr>
                  <a:srgbClr val="2FC2D9"/>
                </a:buClr>
                <a:defRPr/>
              </a:pPr>
              <a:r>
                <a:rPr lang="en-US" sz="1400" dirty="0">
                  <a:solidFill>
                    <a:srgbClr val="464547"/>
                  </a:solidFill>
                  <a:latin typeface="Trebuchet MS"/>
                </a:rPr>
                <a:t>Based on Unity3D engine</a:t>
              </a:r>
            </a:p>
            <a:p>
              <a:pPr marL="285737" lvl="2" indent="-285737" defTabSz="457167">
                <a:spcBef>
                  <a:spcPts val="0"/>
                </a:spcBef>
                <a:spcAft>
                  <a:spcPts val="400"/>
                </a:spcAft>
                <a:buClr>
                  <a:srgbClr val="2FC2D9"/>
                </a:buClr>
                <a:defRPr/>
              </a:pPr>
              <a:r>
                <a:rPr lang="en-US" sz="1400" dirty="0">
                  <a:solidFill>
                    <a:srgbClr val="464547"/>
                  </a:solidFill>
                  <a:latin typeface="Trebuchet MS"/>
                </a:rPr>
                <a:t>Augmented reality functionality powered by </a:t>
              </a:r>
              <a:r>
                <a:rPr lang="en-US" sz="1400" dirty="0" err="1">
                  <a:solidFill>
                    <a:srgbClr val="464547"/>
                  </a:solidFill>
                  <a:latin typeface="Trebuchet MS"/>
                </a:rPr>
                <a:t>Vuforia</a:t>
              </a:r>
              <a:r>
                <a:rPr lang="en-US" sz="1400" dirty="0">
                  <a:solidFill>
                    <a:srgbClr val="464547"/>
                  </a:solidFill>
                  <a:latin typeface="Trebuchet MS"/>
                </a:rPr>
                <a:t> library with QR-code used as an anchor to real world</a:t>
              </a:r>
            </a:p>
            <a:p>
              <a:pPr marL="285737" lvl="2" indent="-285737" defTabSz="457167">
                <a:spcBef>
                  <a:spcPts val="0"/>
                </a:spcBef>
                <a:spcAft>
                  <a:spcPts val="400"/>
                </a:spcAft>
                <a:buClr>
                  <a:srgbClr val="2FC2D9"/>
                </a:buClr>
                <a:defRPr/>
              </a:pPr>
              <a:r>
                <a:rPr lang="en-US" sz="1400" dirty="0">
                  <a:solidFill>
                    <a:srgbClr val="464547"/>
                  </a:solidFill>
                  <a:latin typeface="Trebuchet MS"/>
                </a:rPr>
                <a:t>Molecules representation controlled using a wireless gamepad connected to a smartphone: Scaling, Rotation, Movement</a:t>
              </a:r>
            </a:p>
            <a:p>
              <a:pPr marL="285737" lvl="2" indent="-285737" defTabSz="457167">
                <a:spcBef>
                  <a:spcPts val="0"/>
                </a:spcBef>
                <a:spcAft>
                  <a:spcPts val="400"/>
                </a:spcAft>
                <a:buClr>
                  <a:srgbClr val="2FC2D9"/>
                </a:buClr>
                <a:defRPr/>
              </a:pPr>
              <a:r>
                <a:rPr lang="en-US" sz="1400" dirty="0">
                  <a:solidFill>
                    <a:srgbClr val="464547"/>
                  </a:solidFill>
                  <a:latin typeface="Trebuchet MS"/>
                </a:rPr>
                <a:t>Three molecular drawing methods, various color modes</a:t>
              </a:r>
            </a:p>
            <a:p>
              <a:pPr marL="285737" lvl="2" indent="-285737" defTabSz="457167">
                <a:spcBef>
                  <a:spcPts val="0"/>
                </a:spcBef>
                <a:spcAft>
                  <a:spcPts val="400"/>
                </a:spcAft>
                <a:buClr>
                  <a:srgbClr val="2FC2D9"/>
                </a:buClr>
                <a:defRPr/>
              </a:pPr>
              <a:r>
                <a:rPr lang="en-US" sz="1400" dirty="0">
                  <a:solidFill>
                    <a:srgbClr val="464547"/>
                  </a:solidFill>
                  <a:latin typeface="Trebuchet MS"/>
                </a:rPr>
                <a:t>Multi-user mode</a:t>
              </a:r>
            </a:p>
            <a:p>
              <a:pPr marL="285737" lvl="2" indent="-285737" defTabSz="457167">
                <a:spcBef>
                  <a:spcPts val="0"/>
                </a:spcBef>
                <a:spcAft>
                  <a:spcPts val="400"/>
                </a:spcAft>
                <a:buClr>
                  <a:srgbClr val="2FC2D9"/>
                </a:buClr>
                <a:defRPr/>
              </a:pPr>
              <a:endParaRPr lang="en-US" sz="1400" dirty="0">
                <a:solidFill>
                  <a:srgbClr val="464547"/>
                </a:solidFill>
                <a:latin typeface="Trebuchet MS"/>
              </a:endParaRPr>
            </a:p>
          </p:txBody>
        </p:sp>
        <p:cxnSp>
          <p:nvCxnSpPr>
            <p:cNvPr id="11" name="Straight Connector 10"/>
            <p:cNvCxnSpPr/>
            <p:nvPr/>
          </p:nvCxnSpPr>
          <p:spPr>
            <a:xfrm flipH="1">
              <a:off x="6671724" y="757317"/>
              <a:ext cx="2283749"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683020" y="937349"/>
              <a:ext cx="2418904" cy="301843"/>
            </a:xfrm>
            <a:prstGeom prst="rect">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wrap="square" lIns="121920" tIns="48768" rtlCol="0" anchor="ctr" anchorCtr="0">
              <a:spAutoFit/>
            </a:bodyPr>
            <a:lstStyle/>
            <a:p>
              <a:pPr defTabSz="1219080">
                <a:defRPr/>
              </a:pPr>
              <a:r>
                <a:rPr lang="en-US" sz="1333" dirty="0">
                  <a:solidFill>
                    <a:prstClr val="white"/>
                  </a:solidFill>
                  <a:latin typeface="Arial Black"/>
                  <a:cs typeface="Arial Black"/>
                </a:rPr>
                <a:t>MOBILE 3D MOLECULE VIEWER</a:t>
              </a:r>
            </a:p>
          </p:txBody>
        </p:sp>
      </p:grpSp>
      <p:pic>
        <p:nvPicPr>
          <p:cNvPr id="13" name="Picture 12"/>
          <p:cNvPicPr>
            <a:picLocks noChangeAspect="1"/>
          </p:cNvPicPr>
          <p:nvPr/>
        </p:nvPicPr>
        <p:blipFill>
          <a:blip r:embed="rId5"/>
          <a:stretch>
            <a:fillRect/>
          </a:stretch>
        </p:blipFill>
        <p:spPr>
          <a:xfrm>
            <a:off x="9095540" y="220067"/>
            <a:ext cx="1005589" cy="356564"/>
          </a:xfrm>
          <a:prstGeom prst="rect">
            <a:avLst/>
          </a:prstGeom>
        </p:spPr>
      </p:pic>
    </p:spTree>
    <p:extLst>
      <p:ext uri="{BB962C8B-B14F-4D97-AF65-F5344CB8AC3E}">
        <p14:creationId xmlns:p14="http://schemas.microsoft.com/office/powerpoint/2010/main" val="1753605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827D6-3537-F7B5-C3B7-D06C6FA413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552B2C-CBCF-AD02-777F-93D3A3F13FB9}"/>
              </a:ext>
            </a:extLst>
          </p:cNvPr>
          <p:cNvSpPr txBox="1"/>
          <p:nvPr/>
        </p:nvSpPr>
        <p:spPr>
          <a:xfrm>
            <a:off x="0" y="0"/>
            <a:ext cx="2013857" cy="461665"/>
          </a:xfrm>
          <a:prstGeom prst="rect">
            <a:avLst/>
          </a:prstGeom>
          <a:noFill/>
        </p:spPr>
        <p:txBody>
          <a:bodyPr wrap="square">
            <a:spAutoFit/>
          </a:bodyPr>
          <a:lstStyle/>
          <a:p>
            <a:r>
              <a:rPr lang="en-US" sz="800" dirty="0"/>
              <a:t>CC1=C(N2[C@@H]3C[C@@H]3CC2=C1C(=O)C(=O)NC4(CC(C4)(F)F)C5CNNN5)C(=O)NC6=CC(=C(C=C6)F)C#N</a:t>
            </a:r>
            <a:endParaRPr lang="ru-RU" sz="800" dirty="0"/>
          </a:p>
        </p:txBody>
      </p:sp>
      <p:graphicFrame>
        <p:nvGraphicFramePr>
          <p:cNvPr id="4" name="Object 3">
            <a:extLst>
              <a:ext uri="{FF2B5EF4-FFF2-40B4-BE49-F238E27FC236}">
                <a16:creationId xmlns:a16="http://schemas.microsoft.com/office/drawing/2014/main" id="{26C50635-ABD4-9E8B-5DC4-C1B135FEB493}"/>
              </a:ext>
            </a:extLst>
          </p:cNvPr>
          <p:cNvGraphicFramePr>
            <a:graphicFrameLocks noChangeAspect="1"/>
          </p:cNvGraphicFramePr>
          <p:nvPr>
            <p:extLst>
              <p:ext uri="{D42A27DB-BD31-4B8C-83A1-F6EECF244321}">
                <p14:modId xmlns:p14="http://schemas.microsoft.com/office/powerpoint/2010/main" val="501184548"/>
              </p:ext>
            </p:extLst>
          </p:nvPr>
        </p:nvGraphicFramePr>
        <p:xfrm>
          <a:off x="324757" y="571500"/>
          <a:ext cx="844489" cy="1235529"/>
        </p:xfrm>
        <a:graphic>
          <a:graphicData uri="http://schemas.openxmlformats.org/presentationml/2006/ole">
            <mc:AlternateContent xmlns:mc="http://schemas.openxmlformats.org/markup-compatibility/2006">
              <mc:Choice xmlns:v="urn:schemas-microsoft-com:vml" Requires="v">
                <p:oleObj name="CS ChemDraw Drawing" r:id="rId2" imgW="3071956" imgH="4493827" progId="ChemDraw.Document.6.0">
                  <p:embed/>
                </p:oleObj>
              </mc:Choice>
              <mc:Fallback>
                <p:oleObj name="CS ChemDraw Drawing" r:id="rId2" imgW="3071956" imgH="4493827" progId="ChemDraw.Document.6.0">
                  <p:embed/>
                  <p:pic>
                    <p:nvPicPr>
                      <p:cNvPr id="0" name=""/>
                      <p:cNvPicPr/>
                      <p:nvPr/>
                    </p:nvPicPr>
                    <p:blipFill>
                      <a:blip r:embed="rId3"/>
                      <a:stretch>
                        <a:fillRect/>
                      </a:stretch>
                    </p:blipFill>
                    <p:spPr>
                      <a:xfrm>
                        <a:off x="324757" y="571500"/>
                        <a:ext cx="844489" cy="1235529"/>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1F79B273-A520-C3CD-BD7D-0C94271A14E9}"/>
              </a:ext>
            </a:extLst>
          </p:cNvPr>
          <p:cNvSpPr txBox="1"/>
          <p:nvPr/>
        </p:nvSpPr>
        <p:spPr>
          <a:xfrm>
            <a:off x="4475" y="1916864"/>
            <a:ext cx="1164771" cy="584775"/>
          </a:xfrm>
          <a:prstGeom prst="rect">
            <a:avLst/>
          </a:prstGeom>
          <a:noFill/>
        </p:spPr>
        <p:txBody>
          <a:bodyPr wrap="square">
            <a:spAutoFit/>
          </a:bodyPr>
          <a:lstStyle/>
          <a:p>
            <a:r>
              <a:rPr lang="pt-BR" sz="800" dirty="0"/>
              <a:t>CN1C(=O)C2C(CC(NC2N1)NC3=CC=CC(=N3)C(F)(F)F)NC4=C(C=C(C=C4)C5CC5)S(=O)(=O)C</a:t>
            </a:r>
            <a:endParaRPr lang="ru-RU" sz="800" dirty="0"/>
          </a:p>
        </p:txBody>
      </p:sp>
      <p:graphicFrame>
        <p:nvGraphicFramePr>
          <p:cNvPr id="7" name="Object 6">
            <a:extLst>
              <a:ext uri="{FF2B5EF4-FFF2-40B4-BE49-F238E27FC236}">
                <a16:creationId xmlns:a16="http://schemas.microsoft.com/office/drawing/2014/main" id="{BA23C77A-6644-3CB0-CBDD-0383C12AE5F7}"/>
              </a:ext>
            </a:extLst>
          </p:cNvPr>
          <p:cNvGraphicFramePr>
            <a:graphicFrameLocks noChangeAspect="1"/>
          </p:cNvGraphicFramePr>
          <p:nvPr>
            <p:extLst>
              <p:ext uri="{D42A27DB-BD31-4B8C-83A1-F6EECF244321}">
                <p14:modId xmlns:p14="http://schemas.microsoft.com/office/powerpoint/2010/main" val="985369356"/>
              </p:ext>
            </p:extLst>
          </p:nvPr>
        </p:nvGraphicFramePr>
        <p:xfrm>
          <a:off x="84416" y="2508238"/>
          <a:ext cx="1004888" cy="753990"/>
        </p:xfrm>
        <a:graphic>
          <a:graphicData uri="http://schemas.openxmlformats.org/presentationml/2006/ole">
            <mc:AlternateContent xmlns:mc="http://schemas.openxmlformats.org/markup-compatibility/2006">
              <mc:Choice xmlns:v="urn:schemas-microsoft-com:vml" Requires="v">
                <p:oleObj name="CS ChemDraw Drawing" r:id="rId4" imgW="3687876" imgH="2767081" progId="ChemDraw.Document.6.0">
                  <p:embed/>
                </p:oleObj>
              </mc:Choice>
              <mc:Fallback>
                <p:oleObj name="CS ChemDraw Drawing" r:id="rId4" imgW="3687876" imgH="2767081" progId="ChemDraw.Document.6.0">
                  <p:embed/>
                  <p:pic>
                    <p:nvPicPr>
                      <p:cNvPr id="0" name=""/>
                      <p:cNvPicPr/>
                      <p:nvPr/>
                    </p:nvPicPr>
                    <p:blipFill>
                      <a:blip r:embed="rId5"/>
                      <a:stretch>
                        <a:fillRect/>
                      </a:stretch>
                    </p:blipFill>
                    <p:spPr>
                      <a:xfrm>
                        <a:off x="84416" y="2508238"/>
                        <a:ext cx="1004888" cy="75399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48064E0D-6D7F-E3EC-37B4-2741E6FEE308}"/>
              </a:ext>
            </a:extLst>
          </p:cNvPr>
          <p:cNvSpPr txBox="1"/>
          <p:nvPr/>
        </p:nvSpPr>
        <p:spPr>
          <a:xfrm>
            <a:off x="0" y="3364940"/>
            <a:ext cx="1937657" cy="461665"/>
          </a:xfrm>
          <a:prstGeom prst="rect">
            <a:avLst/>
          </a:prstGeom>
          <a:noFill/>
        </p:spPr>
        <p:txBody>
          <a:bodyPr wrap="square">
            <a:spAutoFit/>
          </a:bodyPr>
          <a:lstStyle/>
          <a:p>
            <a:r>
              <a:rPr lang="en-US" sz="800" dirty="0"/>
              <a:t>CC1=C(N2[C@@H]3C[C@@H]3CC2=C1C(=O)C(=O)NC4(CC(C4)(F)F)C5CNNN5)C(=O)NC6=CC(=C(C(=C6)F)F)F</a:t>
            </a:r>
            <a:endParaRPr lang="ru-RU" sz="800" dirty="0"/>
          </a:p>
        </p:txBody>
      </p:sp>
      <p:graphicFrame>
        <p:nvGraphicFramePr>
          <p:cNvPr id="11" name="Object 10">
            <a:extLst>
              <a:ext uri="{FF2B5EF4-FFF2-40B4-BE49-F238E27FC236}">
                <a16:creationId xmlns:a16="http://schemas.microsoft.com/office/drawing/2014/main" id="{B6833074-5FC0-9A43-4B59-C1554327B530}"/>
              </a:ext>
            </a:extLst>
          </p:cNvPr>
          <p:cNvGraphicFramePr>
            <a:graphicFrameLocks noChangeAspect="1"/>
          </p:cNvGraphicFramePr>
          <p:nvPr>
            <p:extLst>
              <p:ext uri="{D42A27DB-BD31-4B8C-83A1-F6EECF244321}">
                <p14:modId xmlns:p14="http://schemas.microsoft.com/office/powerpoint/2010/main" val="2590496055"/>
              </p:ext>
            </p:extLst>
          </p:nvPr>
        </p:nvGraphicFramePr>
        <p:xfrm>
          <a:off x="84416" y="3826605"/>
          <a:ext cx="922904" cy="1350254"/>
        </p:xfrm>
        <a:graphic>
          <a:graphicData uri="http://schemas.openxmlformats.org/presentationml/2006/ole">
            <mc:AlternateContent xmlns:mc="http://schemas.openxmlformats.org/markup-compatibility/2006">
              <mc:Choice xmlns:v="urn:schemas-microsoft-com:vml" Requires="v">
                <p:oleObj name="CS ChemDraw Drawing" r:id="rId6" imgW="3071956" imgH="4493827" progId="ChemDraw.Document.6.0">
                  <p:embed/>
                </p:oleObj>
              </mc:Choice>
              <mc:Fallback>
                <p:oleObj name="CS ChemDraw Drawing" r:id="rId6" imgW="3071956" imgH="4493827" progId="ChemDraw.Document.6.0">
                  <p:embed/>
                  <p:pic>
                    <p:nvPicPr>
                      <p:cNvPr id="0" name=""/>
                      <p:cNvPicPr/>
                      <p:nvPr/>
                    </p:nvPicPr>
                    <p:blipFill>
                      <a:blip r:embed="rId7"/>
                      <a:stretch>
                        <a:fillRect/>
                      </a:stretch>
                    </p:blipFill>
                    <p:spPr>
                      <a:xfrm>
                        <a:off x="84416" y="3826605"/>
                        <a:ext cx="922904" cy="1350254"/>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461F775A-1209-2A2D-DB72-B0ABA2B28152}"/>
              </a:ext>
            </a:extLst>
          </p:cNvPr>
          <p:cNvSpPr txBox="1"/>
          <p:nvPr/>
        </p:nvSpPr>
        <p:spPr>
          <a:xfrm>
            <a:off x="21771" y="5176859"/>
            <a:ext cx="1915886" cy="338554"/>
          </a:xfrm>
          <a:prstGeom prst="rect">
            <a:avLst/>
          </a:prstGeom>
          <a:noFill/>
        </p:spPr>
        <p:txBody>
          <a:bodyPr wrap="square">
            <a:spAutoFit/>
          </a:bodyPr>
          <a:lstStyle/>
          <a:p>
            <a:r>
              <a:rPr lang="pt-BR" sz="800" dirty="0"/>
              <a:t>CN1C(=O)C2C(CC(NC2N1)NC3=CC=CC(=N3)C(F)(F)F)NC4=C(C=C(C=C4)Cl)S(=O)(=O)C</a:t>
            </a:r>
            <a:endParaRPr lang="ru-RU" sz="800" dirty="0"/>
          </a:p>
        </p:txBody>
      </p:sp>
      <p:graphicFrame>
        <p:nvGraphicFramePr>
          <p:cNvPr id="14" name="Object 13">
            <a:extLst>
              <a:ext uri="{FF2B5EF4-FFF2-40B4-BE49-F238E27FC236}">
                <a16:creationId xmlns:a16="http://schemas.microsoft.com/office/drawing/2014/main" id="{95849291-EA60-3EEB-584A-78EDF82362AB}"/>
              </a:ext>
            </a:extLst>
          </p:cNvPr>
          <p:cNvGraphicFramePr>
            <a:graphicFrameLocks noChangeAspect="1"/>
          </p:cNvGraphicFramePr>
          <p:nvPr>
            <p:extLst>
              <p:ext uri="{D42A27DB-BD31-4B8C-83A1-F6EECF244321}">
                <p14:modId xmlns:p14="http://schemas.microsoft.com/office/powerpoint/2010/main" val="3974147906"/>
              </p:ext>
            </p:extLst>
          </p:nvPr>
        </p:nvGraphicFramePr>
        <p:xfrm>
          <a:off x="91227" y="5578929"/>
          <a:ext cx="1311548" cy="983520"/>
        </p:xfrm>
        <a:graphic>
          <a:graphicData uri="http://schemas.openxmlformats.org/presentationml/2006/ole">
            <mc:AlternateContent xmlns:mc="http://schemas.openxmlformats.org/markup-compatibility/2006">
              <mc:Choice xmlns:v="urn:schemas-microsoft-com:vml" Requires="v">
                <p:oleObj name="CS ChemDraw Drawing" r:id="rId8" imgW="3687570" imgH="2765550" progId="ChemDraw.Document.6.0">
                  <p:embed/>
                </p:oleObj>
              </mc:Choice>
              <mc:Fallback>
                <p:oleObj name="CS ChemDraw Drawing" r:id="rId8" imgW="3687570" imgH="2765550" progId="ChemDraw.Document.6.0">
                  <p:embed/>
                  <p:pic>
                    <p:nvPicPr>
                      <p:cNvPr id="0" name=""/>
                      <p:cNvPicPr/>
                      <p:nvPr/>
                    </p:nvPicPr>
                    <p:blipFill>
                      <a:blip r:embed="rId9"/>
                      <a:stretch>
                        <a:fillRect/>
                      </a:stretch>
                    </p:blipFill>
                    <p:spPr>
                      <a:xfrm>
                        <a:off x="91227" y="5578929"/>
                        <a:ext cx="1311548" cy="983520"/>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CC0DBDAD-F753-E502-FD69-CA0D544A19D9}"/>
              </a:ext>
            </a:extLst>
          </p:cNvPr>
          <p:cNvSpPr txBox="1"/>
          <p:nvPr/>
        </p:nvSpPr>
        <p:spPr>
          <a:xfrm>
            <a:off x="2013857" y="0"/>
            <a:ext cx="1687286" cy="461665"/>
          </a:xfrm>
          <a:prstGeom prst="rect">
            <a:avLst/>
          </a:prstGeom>
          <a:noFill/>
        </p:spPr>
        <p:txBody>
          <a:bodyPr wrap="square">
            <a:spAutoFit/>
          </a:bodyPr>
          <a:lstStyle/>
          <a:p>
            <a:r>
              <a:rPr lang="en-US" sz="800" dirty="0"/>
              <a:t>CN1C(=O)C2C(CC(NC2N1)NC(=O)[C@@H]3C[C@@H]3F)NC4=C(C=C(C=C4)C5CC5)S(=O)(=O)C</a:t>
            </a:r>
            <a:endParaRPr lang="ru-RU" sz="800" dirty="0"/>
          </a:p>
        </p:txBody>
      </p:sp>
      <p:graphicFrame>
        <p:nvGraphicFramePr>
          <p:cNvPr id="18" name="Object 17">
            <a:extLst>
              <a:ext uri="{FF2B5EF4-FFF2-40B4-BE49-F238E27FC236}">
                <a16:creationId xmlns:a16="http://schemas.microsoft.com/office/drawing/2014/main" id="{1526AD2B-2B8E-7351-41CF-CBEBAA6E2164}"/>
              </a:ext>
            </a:extLst>
          </p:cNvPr>
          <p:cNvGraphicFramePr>
            <a:graphicFrameLocks noChangeAspect="1"/>
          </p:cNvGraphicFramePr>
          <p:nvPr>
            <p:extLst>
              <p:ext uri="{D42A27DB-BD31-4B8C-83A1-F6EECF244321}">
                <p14:modId xmlns:p14="http://schemas.microsoft.com/office/powerpoint/2010/main" val="1002381729"/>
              </p:ext>
            </p:extLst>
          </p:nvPr>
        </p:nvGraphicFramePr>
        <p:xfrm>
          <a:off x="2133600" y="461665"/>
          <a:ext cx="1251857" cy="981311"/>
        </p:xfrm>
        <a:graphic>
          <a:graphicData uri="http://schemas.openxmlformats.org/presentationml/2006/ole">
            <mc:AlternateContent xmlns:mc="http://schemas.openxmlformats.org/markup-compatibility/2006">
              <mc:Choice xmlns:v="urn:schemas-microsoft-com:vml" Requires="v">
                <p:oleObj name="CS ChemDraw Drawing" r:id="rId10" imgW="3408969" imgH="2671252" progId="ChemDraw.Document.6.0">
                  <p:embed/>
                </p:oleObj>
              </mc:Choice>
              <mc:Fallback>
                <p:oleObj name="CS ChemDraw Drawing" r:id="rId10" imgW="3408969" imgH="2671252" progId="ChemDraw.Document.6.0">
                  <p:embed/>
                  <p:pic>
                    <p:nvPicPr>
                      <p:cNvPr id="0" name=""/>
                      <p:cNvPicPr/>
                      <p:nvPr/>
                    </p:nvPicPr>
                    <p:blipFill>
                      <a:blip r:embed="rId11"/>
                      <a:stretch>
                        <a:fillRect/>
                      </a:stretch>
                    </p:blipFill>
                    <p:spPr>
                      <a:xfrm>
                        <a:off x="2133600" y="461665"/>
                        <a:ext cx="1251857" cy="981311"/>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1E6AE8D0-950A-4BD7-7656-8871A595CFBC}"/>
              </a:ext>
            </a:extLst>
          </p:cNvPr>
          <p:cNvSpPr txBox="1"/>
          <p:nvPr/>
        </p:nvSpPr>
        <p:spPr>
          <a:xfrm>
            <a:off x="2005353" y="1562921"/>
            <a:ext cx="1230086" cy="707886"/>
          </a:xfrm>
          <a:prstGeom prst="rect">
            <a:avLst/>
          </a:prstGeom>
          <a:noFill/>
        </p:spPr>
        <p:txBody>
          <a:bodyPr wrap="square">
            <a:spAutoFit/>
          </a:bodyPr>
          <a:lstStyle/>
          <a:p>
            <a:r>
              <a:rPr lang="en-US" sz="800" dirty="0"/>
              <a:t>CC1C(C(NN1)NC(=O)[C@@H]2C[C@H](CN2C(=O)CN3C=C(C4=C3C=CC(=C4)C5=CN=NC=C5)C(=O)C)F)C6=CC=CC=C6</a:t>
            </a:r>
            <a:endParaRPr lang="ru-RU" sz="800" dirty="0"/>
          </a:p>
        </p:txBody>
      </p:sp>
      <p:graphicFrame>
        <p:nvGraphicFramePr>
          <p:cNvPr id="21" name="Object 20">
            <a:extLst>
              <a:ext uri="{FF2B5EF4-FFF2-40B4-BE49-F238E27FC236}">
                <a16:creationId xmlns:a16="http://schemas.microsoft.com/office/drawing/2014/main" id="{3F477202-F37C-4059-2145-5A7031A078A3}"/>
              </a:ext>
            </a:extLst>
          </p:cNvPr>
          <p:cNvGraphicFramePr>
            <a:graphicFrameLocks noChangeAspect="1"/>
          </p:cNvGraphicFramePr>
          <p:nvPr>
            <p:extLst>
              <p:ext uri="{D42A27DB-BD31-4B8C-83A1-F6EECF244321}">
                <p14:modId xmlns:p14="http://schemas.microsoft.com/office/powerpoint/2010/main" val="4243830675"/>
              </p:ext>
            </p:extLst>
          </p:nvPr>
        </p:nvGraphicFramePr>
        <p:xfrm>
          <a:off x="2013857" y="2346863"/>
          <a:ext cx="1421619" cy="1248909"/>
        </p:xfrm>
        <a:graphic>
          <a:graphicData uri="http://schemas.openxmlformats.org/presentationml/2006/ole">
            <mc:AlternateContent xmlns:mc="http://schemas.openxmlformats.org/markup-compatibility/2006">
              <mc:Choice xmlns:v="urn:schemas-microsoft-com:vml" Requires="v">
                <p:oleObj name="CS ChemDraw Drawing" r:id="rId12" imgW="4010821" imgH="3524522" progId="ChemDraw.Document.6.0">
                  <p:embed/>
                </p:oleObj>
              </mc:Choice>
              <mc:Fallback>
                <p:oleObj name="CS ChemDraw Drawing" r:id="rId12" imgW="4010821" imgH="3524522" progId="ChemDraw.Document.6.0">
                  <p:embed/>
                  <p:pic>
                    <p:nvPicPr>
                      <p:cNvPr id="0" name=""/>
                      <p:cNvPicPr/>
                      <p:nvPr/>
                    </p:nvPicPr>
                    <p:blipFill>
                      <a:blip r:embed="rId13"/>
                      <a:stretch>
                        <a:fillRect/>
                      </a:stretch>
                    </p:blipFill>
                    <p:spPr>
                      <a:xfrm>
                        <a:off x="2013857" y="2346863"/>
                        <a:ext cx="1421619" cy="1248909"/>
                      </a:xfrm>
                      <a:prstGeom prst="rect">
                        <a:avLst/>
                      </a:prstGeom>
                    </p:spPr>
                  </p:pic>
                </p:oleObj>
              </mc:Fallback>
            </mc:AlternateContent>
          </a:graphicData>
        </a:graphic>
      </p:graphicFrame>
      <p:sp>
        <p:nvSpPr>
          <p:cNvPr id="23" name="TextBox 22">
            <a:extLst>
              <a:ext uri="{FF2B5EF4-FFF2-40B4-BE49-F238E27FC236}">
                <a16:creationId xmlns:a16="http://schemas.microsoft.com/office/drawing/2014/main" id="{953F735C-6AA4-5441-FDAC-772257DC30B4}"/>
              </a:ext>
            </a:extLst>
          </p:cNvPr>
          <p:cNvSpPr txBox="1"/>
          <p:nvPr/>
        </p:nvSpPr>
        <p:spPr>
          <a:xfrm>
            <a:off x="1926772" y="3650057"/>
            <a:ext cx="1774371" cy="461665"/>
          </a:xfrm>
          <a:prstGeom prst="rect">
            <a:avLst/>
          </a:prstGeom>
          <a:noFill/>
        </p:spPr>
        <p:txBody>
          <a:bodyPr wrap="square">
            <a:spAutoFit/>
          </a:bodyPr>
          <a:lstStyle/>
          <a:p>
            <a:r>
              <a:rPr lang="pt-BR" sz="800" dirty="0"/>
              <a:t>C1C2C(CNC1C3=CC(=CN=C3)O)NNC2C4=CC5=C(C=CN=C5N4)C6=CC=C(C=C6)F</a:t>
            </a:r>
            <a:endParaRPr lang="ru-RU" sz="800" dirty="0"/>
          </a:p>
        </p:txBody>
      </p:sp>
      <p:graphicFrame>
        <p:nvGraphicFramePr>
          <p:cNvPr id="24" name="Object 23">
            <a:extLst>
              <a:ext uri="{FF2B5EF4-FFF2-40B4-BE49-F238E27FC236}">
                <a16:creationId xmlns:a16="http://schemas.microsoft.com/office/drawing/2014/main" id="{C4C56EEA-C635-2034-4BED-8A749FFB3001}"/>
              </a:ext>
            </a:extLst>
          </p:cNvPr>
          <p:cNvGraphicFramePr>
            <a:graphicFrameLocks noChangeAspect="1"/>
          </p:cNvGraphicFramePr>
          <p:nvPr>
            <p:extLst>
              <p:ext uri="{D42A27DB-BD31-4B8C-83A1-F6EECF244321}">
                <p14:modId xmlns:p14="http://schemas.microsoft.com/office/powerpoint/2010/main" val="1965398891"/>
              </p:ext>
            </p:extLst>
          </p:nvPr>
        </p:nvGraphicFramePr>
        <p:xfrm>
          <a:off x="1926772" y="4166008"/>
          <a:ext cx="1857023" cy="947335"/>
        </p:xfrm>
        <a:graphic>
          <a:graphicData uri="http://schemas.openxmlformats.org/presentationml/2006/ole">
            <mc:AlternateContent xmlns:mc="http://schemas.openxmlformats.org/markup-compatibility/2006">
              <mc:Choice xmlns:v="urn:schemas-microsoft-com:vml" Requires="v">
                <p:oleObj name="CS ChemDraw Drawing" r:id="rId14" imgW="4777205" imgH="2436427" progId="ChemDraw.Document.6.0">
                  <p:embed/>
                </p:oleObj>
              </mc:Choice>
              <mc:Fallback>
                <p:oleObj name="CS ChemDraw Drawing" r:id="rId14" imgW="4777205" imgH="2436427" progId="ChemDraw.Document.6.0">
                  <p:embed/>
                  <p:pic>
                    <p:nvPicPr>
                      <p:cNvPr id="0" name=""/>
                      <p:cNvPicPr/>
                      <p:nvPr/>
                    </p:nvPicPr>
                    <p:blipFill>
                      <a:blip r:embed="rId15"/>
                      <a:stretch>
                        <a:fillRect/>
                      </a:stretch>
                    </p:blipFill>
                    <p:spPr>
                      <a:xfrm>
                        <a:off x="1926772" y="4166008"/>
                        <a:ext cx="1857023" cy="947335"/>
                      </a:xfrm>
                      <a:prstGeom prst="rect">
                        <a:avLst/>
                      </a:prstGeom>
                    </p:spPr>
                  </p:pic>
                </p:oleObj>
              </mc:Fallback>
            </mc:AlternateContent>
          </a:graphicData>
        </a:graphic>
      </p:graphicFrame>
      <p:sp>
        <p:nvSpPr>
          <p:cNvPr id="26" name="TextBox 25">
            <a:extLst>
              <a:ext uri="{FF2B5EF4-FFF2-40B4-BE49-F238E27FC236}">
                <a16:creationId xmlns:a16="http://schemas.microsoft.com/office/drawing/2014/main" id="{7126E2AE-8082-2099-653B-5DF39E8FCB26}"/>
              </a:ext>
            </a:extLst>
          </p:cNvPr>
          <p:cNvSpPr txBox="1"/>
          <p:nvPr/>
        </p:nvSpPr>
        <p:spPr>
          <a:xfrm>
            <a:off x="2005354" y="5228366"/>
            <a:ext cx="1695790" cy="461665"/>
          </a:xfrm>
          <a:prstGeom prst="rect">
            <a:avLst/>
          </a:prstGeom>
          <a:noFill/>
        </p:spPr>
        <p:txBody>
          <a:bodyPr wrap="square">
            <a:spAutoFit/>
          </a:bodyPr>
          <a:lstStyle/>
          <a:p>
            <a:r>
              <a:rPr lang="pt-BR" sz="800" dirty="0"/>
              <a:t>C1=CC=C(C=C1)C(=O)NC2=CN=CC(=C2)C3=CNC4=NN=C(C4=C3)C5=CC6=C(C=CN=C6N5)C7=CC(=CC=C7)F</a:t>
            </a:r>
            <a:endParaRPr lang="ru-RU" sz="800" dirty="0"/>
          </a:p>
        </p:txBody>
      </p:sp>
      <p:graphicFrame>
        <p:nvGraphicFramePr>
          <p:cNvPr id="27" name="Object 26">
            <a:extLst>
              <a:ext uri="{FF2B5EF4-FFF2-40B4-BE49-F238E27FC236}">
                <a16:creationId xmlns:a16="http://schemas.microsoft.com/office/drawing/2014/main" id="{1CC0B56C-9AFD-34DB-34A4-B34F28A8AB30}"/>
              </a:ext>
            </a:extLst>
          </p:cNvPr>
          <p:cNvGraphicFramePr>
            <a:graphicFrameLocks noChangeAspect="1"/>
          </p:cNvGraphicFramePr>
          <p:nvPr>
            <p:extLst>
              <p:ext uri="{D42A27DB-BD31-4B8C-83A1-F6EECF244321}">
                <p14:modId xmlns:p14="http://schemas.microsoft.com/office/powerpoint/2010/main" val="2385069440"/>
              </p:ext>
            </p:extLst>
          </p:nvPr>
        </p:nvGraphicFramePr>
        <p:xfrm>
          <a:off x="1937657" y="5799150"/>
          <a:ext cx="1620091" cy="699897"/>
        </p:xfrm>
        <a:graphic>
          <a:graphicData uri="http://schemas.openxmlformats.org/presentationml/2006/ole">
            <mc:AlternateContent xmlns:mc="http://schemas.openxmlformats.org/markup-compatibility/2006">
              <mc:Choice xmlns:v="urn:schemas-microsoft-com:vml" Requires="v">
                <p:oleObj name="CS ChemDraw Drawing" r:id="rId16" imgW="5802923" imgH="2506538" progId="ChemDraw.Document.6.0">
                  <p:embed/>
                </p:oleObj>
              </mc:Choice>
              <mc:Fallback>
                <p:oleObj name="CS ChemDraw Drawing" r:id="rId16" imgW="5802923" imgH="2506538" progId="ChemDraw.Document.6.0">
                  <p:embed/>
                  <p:pic>
                    <p:nvPicPr>
                      <p:cNvPr id="0" name=""/>
                      <p:cNvPicPr/>
                      <p:nvPr/>
                    </p:nvPicPr>
                    <p:blipFill>
                      <a:blip r:embed="rId17"/>
                      <a:stretch>
                        <a:fillRect/>
                      </a:stretch>
                    </p:blipFill>
                    <p:spPr>
                      <a:xfrm>
                        <a:off x="1937657" y="5799150"/>
                        <a:ext cx="1620091" cy="699897"/>
                      </a:xfrm>
                      <a:prstGeom prst="rect">
                        <a:avLst/>
                      </a:prstGeom>
                    </p:spPr>
                  </p:pic>
                </p:oleObj>
              </mc:Fallback>
            </mc:AlternateContent>
          </a:graphicData>
        </a:graphic>
      </p:graphicFrame>
      <p:sp>
        <p:nvSpPr>
          <p:cNvPr id="29" name="TextBox 28">
            <a:extLst>
              <a:ext uri="{FF2B5EF4-FFF2-40B4-BE49-F238E27FC236}">
                <a16:creationId xmlns:a16="http://schemas.microsoft.com/office/drawing/2014/main" id="{F2801C52-A852-B194-8C77-086DFF900888}"/>
              </a:ext>
            </a:extLst>
          </p:cNvPr>
          <p:cNvSpPr txBox="1"/>
          <p:nvPr/>
        </p:nvSpPr>
        <p:spPr>
          <a:xfrm>
            <a:off x="4021238" y="0"/>
            <a:ext cx="1524000" cy="461665"/>
          </a:xfrm>
          <a:prstGeom prst="rect">
            <a:avLst/>
          </a:prstGeom>
          <a:noFill/>
        </p:spPr>
        <p:txBody>
          <a:bodyPr wrap="square">
            <a:spAutoFit/>
          </a:bodyPr>
          <a:lstStyle/>
          <a:p>
            <a:r>
              <a:rPr lang="pt-BR" sz="800" dirty="0"/>
              <a:t>C1CCN(CC1)C2=C3C(=NC=C2)N=C(N3)C4C5CC(CCC5NN4)C6=CN=CC(=C6)CN7CCC(C7)(F)F</a:t>
            </a:r>
            <a:endParaRPr lang="ru-RU" sz="800" dirty="0"/>
          </a:p>
        </p:txBody>
      </p:sp>
      <p:graphicFrame>
        <p:nvGraphicFramePr>
          <p:cNvPr id="30" name="Object 29">
            <a:extLst>
              <a:ext uri="{FF2B5EF4-FFF2-40B4-BE49-F238E27FC236}">
                <a16:creationId xmlns:a16="http://schemas.microsoft.com/office/drawing/2014/main" id="{0E9B1F06-BDA2-E6BB-050B-0DEC87EAA2A0}"/>
              </a:ext>
            </a:extLst>
          </p:cNvPr>
          <p:cNvGraphicFramePr>
            <a:graphicFrameLocks noChangeAspect="1"/>
          </p:cNvGraphicFramePr>
          <p:nvPr>
            <p:extLst>
              <p:ext uri="{D42A27DB-BD31-4B8C-83A1-F6EECF244321}">
                <p14:modId xmlns:p14="http://schemas.microsoft.com/office/powerpoint/2010/main" val="3418588145"/>
              </p:ext>
            </p:extLst>
          </p:nvPr>
        </p:nvGraphicFramePr>
        <p:xfrm>
          <a:off x="4027714" y="421028"/>
          <a:ext cx="1032227" cy="772701"/>
        </p:xfrm>
        <a:graphic>
          <a:graphicData uri="http://schemas.openxmlformats.org/presentationml/2006/ole">
            <mc:AlternateContent xmlns:mc="http://schemas.openxmlformats.org/markup-compatibility/2006">
              <mc:Choice xmlns:v="urn:schemas-microsoft-com:vml" Requires="v">
                <p:oleObj name="CS ChemDraw Drawing" r:id="rId18" imgW="3902561" imgH="2921079" progId="ChemDraw.Document.6.0">
                  <p:embed/>
                </p:oleObj>
              </mc:Choice>
              <mc:Fallback>
                <p:oleObj name="CS ChemDraw Drawing" r:id="rId18" imgW="3902561" imgH="2921079" progId="ChemDraw.Document.6.0">
                  <p:embed/>
                  <p:pic>
                    <p:nvPicPr>
                      <p:cNvPr id="0" name=""/>
                      <p:cNvPicPr/>
                      <p:nvPr/>
                    </p:nvPicPr>
                    <p:blipFill>
                      <a:blip r:embed="rId19"/>
                      <a:stretch>
                        <a:fillRect/>
                      </a:stretch>
                    </p:blipFill>
                    <p:spPr>
                      <a:xfrm>
                        <a:off x="4027714" y="421028"/>
                        <a:ext cx="1032227" cy="772701"/>
                      </a:xfrm>
                      <a:prstGeom prst="rect">
                        <a:avLst/>
                      </a:prstGeom>
                    </p:spPr>
                  </p:pic>
                </p:oleObj>
              </mc:Fallback>
            </mc:AlternateContent>
          </a:graphicData>
        </a:graphic>
      </p:graphicFrame>
      <p:sp>
        <p:nvSpPr>
          <p:cNvPr id="32" name="TextBox 31">
            <a:extLst>
              <a:ext uri="{FF2B5EF4-FFF2-40B4-BE49-F238E27FC236}">
                <a16:creationId xmlns:a16="http://schemas.microsoft.com/office/drawing/2014/main" id="{3967B870-3AFE-A945-9CD8-E63A9F2ACCED}"/>
              </a:ext>
            </a:extLst>
          </p:cNvPr>
          <p:cNvSpPr txBox="1"/>
          <p:nvPr/>
        </p:nvSpPr>
        <p:spPr>
          <a:xfrm>
            <a:off x="3960333" y="1332089"/>
            <a:ext cx="1421620" cy="584775"/>
          </a:xfrm>
          <a:prstGeom prst="rect">
            <a:avLst/>
          </a:prstGeom>
          <a:noFill/>
        </p:spPr>
        <p:txBody>
          <a:bodyPr wrap="square">
            <a:spAutoFit/>
          </a:bodyPr>
          <a:lstStyle/>
          <a:p>
            <a:r>
              <a:rPr lang="en-US" sz="800" dirty="0"/>
              <a:t>CCN(C[C@]12CC[C@H](C1(C)C)C3=CC(=NN=C23)C4=C(C=CC=C4F)F)C(=O)CN5CCC(=O)NC5=O</a:t>
            </a:r>
            <a:endParaRPr lang="ru-RU" sz="800" dirty="0"/>
          </a:p>
        </p:txBody>
      </p:sp>
      <p:graphicFrame>
        <p:nvGraphicFramePr>
          <p:cNvPr id="33" name="Object 32">
            <a:extLst>
              <a:ext uri="{FF2B5EF4-FFF2-40B4-BE49-F238E27FC236}">
                <a16:creationId xmlns:a16="http://schemas.microsoft.com/office/drawing/2014/main" id="{6491026B-6924-593E-66DA-DF5B9BD58316}"/>
              </a:ext>
            </a:extLst>
          </p:cNvPr>
          <p:cNvGraphicFramePr>
            <a:graphicFrameLocks noChangeAspect="1"/>
          </p:cNvGraphicFramePr>
          <p:nvPr>
            <p:extLst>
              <p:ext uri="{D42A27DB-BD31-4B8C-83A1-F6EECF244321}">
                <p14:modId xmlns:p14="http://schemas.microsoft.com/office/powerpoint/2010/main" val="273181452"/>
              </p:ext>
            </p:extLst>
          </p:nvPr>
        </p:nvGraphicFramePr>
        <p:xfrm>
          <a:off x="3960333" y="1876012"/>
          <a:ext cx="922904" cy="1264451"/>
        </p:xfrm>
        <a:graphic>
          <a:graphicData uri="http://schemas.openxmlformats.org/presentationml/2006/ole">
            <mc:AlternateContent xmlns:mc="http://schemas.openxmlformats.org/markup-compatibility/2006">
              <mc:Choice xmlns:v="urn:schemas-microsoft-com:vml" Requires="v">
                <p:oleObj name="CS ChemDraw Drawing" r:id="rId20" imgW="3024860" imgH="4143273" progId="ChemDraw.Document.6.0">
                  <p:embed/>
                </p:oleObj>
              </mc:Choice>
              <mc:Fallback>
                <p:oleObj name="CS ChemDraw Drawing" r:id="rId20" imgW="3024860" imgH="4143273" progId="ChemDraw.Document.6.0">
                  <p:embed/>
                  <p:pic>
                    <p:nvPicPr>
                      <p:cNvPr id="0" name=""/>
                      <p:cNvPicPr/>
                      <p:nvPr/>
                    </p:nvPicPr>
                    <p:blipFill>
                      <a:blip r:embed="rId21"/>
                      <a:stretch>
                        <a:fillRect/>
                      </a:stretch>
                    </p:blipFill>
                    <p:spPr>
                      <a:xfrm>
                        <a:off x="3960333" y="1876012"/>
                        <a:ext cx="922904" cy="1264451"/>
                      </a:xfrm>
                      <a:prstGeom prst="rect">
                        <a:avLst/>
                      </a:prstGeom>
                    </p:spPr>
                  </p:pic>
                </p:oleObj>
              </mc:Fallback>
            </mc:AlternateContent>
          </a:graphicData>
        </a:graphic>
      </p:graphicFrame>
      <p:sp>
        <p:nvSpPr>
          <p:cNvPr id="35" name="TextBox 34">
            <a:extLst>
              <a:ext uri="{FF2B5EF4-FFF2-40B4-BE49-F238E27FC236}">
                <a16:creationId xmlns:a16="http://schemas.microsoft.com/office/drawing/2014/main" id="{C5FC7F69-D35F-4A91-151C-A75F10D0F2B7}"/>
              </a:ext>
            </a:extLst>
          </p:cNvPr>
          <p:cNvSpPr txBox="1"/>
          <p:nvPr/>
        </p:nvSpPr>
        <p:spPr>
          <a:xfrm>
            <a:off x="3951123" y="3296114"/>
            <a:ext cx="1338943" cy="584775"/>
          </a:xfrm>
          <a:prstGeom prst="rect">
            <a:avLst/>
          </a:prstGeom>
          <a:noFill/>
        </p:spPr>
        <p:txBody>
          <a:bodyPr wrap="square">
            <a:spAutoFit/>
          </a:bodyPr>
          <a:lstStyle/>
          <a:p>
            <a:r>
              <a:rPr lang="pt-BR" sz="800" dirty="0"/>
              <a:t>CN1C=CC(=N1)C2=CC(=C(C=C2C(F)(F)F)F)C(=O)NC3=CC(=NN3C4=CC=C(C=C4)F)CC5C=CC(=O)N=N5</a:t>
            </a:r>
            <a:endParaRPr lang="ru-RU" sz="800" dirty="0"/>
          </a:p>
        </p:txBody>
      </p:sp>
      <p:graphicFrame>
        <p:nvGraphicFramePr>
          <p:cNvPr id="36" name="Object 35">
            <a:extLst>
              <a:ext uri="{FF2B5EF4-FFF2-40B4-BE49-F238E27FC236}">
                <a16:creationId xmlns:a16="http://schemas.microsoft.com/office/drawing/2014/main" id="{A20285C2-3EF5-915A-3D6F-09B43C64AA8B}"/>
              </a:ext>
            </a:extLst>
          </p:cNvPr>
          <p:cNvGraphicFramePr>
            <a:graphicFrameLocks noChangeAspect="1"/>
          </p:cNvGraphicFramePr>
          <p:nvPr>
            <p:extLst>
              <p:ext uri="{D42A27DB-BD31-4B8C-83A1-F6EECF244321}">
                <p14:modId xmlns:p14="http://schemas.microsoft.com/office/powerpoint/2010/main" val="20157769"/>
              </p:ext>
            </p:extLst>
          </p:nvPr>
        </p:nvGraphicFramePr>
        <p:xfrm>
          <a:off x="3970753" y="4001823"/>
          <a:ext cx="1319313" cy="1449788"/>
        </p:xfrm>
        <a:graphic>
          <a:graphicData uri="http://schemas.openxmlformats.org/presentationml/2006/ole">
            <mc:AlternateContent xmlns:mc="http://schemas.openxmlformats.org/markup-compatibility/2006">
              <mc:Choice xmlns:v="urn:schemas-microsoft-com:vml" Requires="v">
                <p:oleObj name="CS ChemDraw Drawing" r:id="rId22" imgW="3739560" imgH="4109901" progId="ChemDraw.Document.6.0">
                  <p:embed/>
                </p:oleObj>
              </mc:Choice>
              <mc:Fallback>
                <p:oleObj name="CS ChemDraw Drawing" r:id="rId22" imgW="3739560" imgH="4109901" progId="ChemDraw.Document.6.0">
                  <p:embed/>
                  <p:pic>
                    <p:nvPicPr>
                      <p:cNvPr id="0" name=""/>
                      <p:cNvPicPr/>
                      <p:nvPr/>
                    </p:nvPicPr>
                    <p:blipFill>
                      <a:blip r:embed="rId23"/>
                      <a:stretch>
                        <a:fillRect/>
                      </a:stretch>
                    </p:blipFill>
                    <p:spPr>
                      <a:xfrm>
                        <a:off x="3970753" y="4001823"/>
                        <a:ext cx="1319313" cy="1449788"/>
                      </a:xfrm>
                      <a:prstGeom prst="rect">
                        <a:avLst/>
                      </a:prstGeom>
                    </p:spPr>
                  </p:pic>
                </p:oleObj>
              </mc:Fallback>
            </mc:AlternateContent>
          </a:graphicData>
        </a:graphic>
      </p:graphicFrame>
      <p:sp>
        <p:nvSpPr>
          <p:cNvPr id="38" name="TextBox 37">
            <a:extLst>
              <a:ext uri="{FF2B5EF4-FFF2-40B4-BE49-F238E27FC236}">
                <a16:creationId xmlns:a16="http://schemas.microsoft.com/office/drawing/2014/main" id="{29D77101-68FE-66CF-4500-E8673AAC5B16}"/>
              </a:ext>
            </a:extLst>
          </p:cNvPr>
          <p:cNvSpPr txBox="1"/>
          <p:nvPr/>
        </p:nvSpPr>
        <p:spPr>
          <a:xfrm flipV="1">
            <a:off x="3919599" y="5459198"/>
            <a:ext cx="1421619" cy="461665"/>
          </a:xfrm>
          <a:prstGeom prst="rect">
            <a:avLst/>
          </a:prstGeom>
          <a:noFill/>
        </p:spPr>
        <p:txBody>
          <a:bodyPr wrap="square">
            <a:spAutoFit/>
          </a:bodyPr>
          <a:lstStyle/>
          <a:p>
            <a:r>
              <a:rPr lang="pt-BR" sz="800" dirty="0"/>
              <a:t>C1CCC(C1)NC2C(CC3C4C2OC5CC(CCC5N4C=C(C3=O)C(=O)O)N)F</a:t>
            </a:r>
            <a:endParaRPr lang="ru-RU" sz="800" dirty="0"/>
          </a:p>
        </p:txBody>
      </p:sp>
      <p:graphicFrame>
        <p:nvGraphicFramePr>
          <p:cNvPr id="39" name="Object 38">
            <a:extLst>
              <a:ext uri="{FF2B5EF4-FFF2-40B4-BE49-F238E27FC236}">
                <a16:creationId xmlns:a16="http://schemas.microsoft.com/office/drawing/2014/main" id="{D36526DA-92F1-D3E7-9186-0A5F3737591A}"/>
              </a:ext>
            </a:extLst>
          </p:cNvPr>
          <p:cNvGraphicFramePr>
            <a:graphicFrameLocks noChangeAspect="1"/>
          </p:cNvGraphicFramePr>
          <p:nvPr>
            <p:extLst>
              <p:ext uri="{D42A27DB-BD31-4B8C-83A1-F6EECF244321}">
                <p14:modId xmlns:p14="http://schemas.microsoft.com/office/powerpoint/2010/main" val="3559301164"/>
              </p:ext>
            </p:extLst>
          </p:nvPr>
        </p:nvGraphicFramePr>
        <p:xfrm>
          <a:off x="4166054" y="5982900"/>
          <a:ext cx="717183" cy="748858"/>
        </p:xfrm>
        <a:graphic>
          <a:graphicData uri="http://schemas.openxmlformats.org/presentationml/2006/ole">
            <mc:AlternateContent xmlns:mc="http://schemas.openxmlformats.org/markup-compatibility/2006">
              <mc:Choice xmlns:v="urn:schemas-microsoft-com:vml" Requires="v">
                <p:oleObj name="CS ChemDraw Drawing" r:id="rId24" imgW="2912012" imgH="3039870" progId="ChemDraw.Document.6.0">
                  <p:embed/>
                </p:oleObj>
              </mc:Choice>
              <mc:Fallback>
                <p:oleObj name="CS ChemDraw Drawing" r:id="rId24" imgW="2912012" imgH="3039870" progId="ChemDraw.Document.6.0">
                  <p:embed/>
                  <p:pic>
                    <p:nvPicPr>
                      <p:cNvPr id="0" name=""/>
                      <p:cNvPicPr/>
                      <p:nvPr/>
                    </p:nvPicPr>
                    <p:blipFill>
                      <a:blip r:embed="rId25"/>
                      <a:stretch>
                        <a:fillRect/>
                      </a:stretch>
                    </p:blipFill>
                    <p:spPr>
                      <a:xfrm>
                        <a:off x="4166054" y="5982900"/>
                        <a:ext cx="717183" cy="748858"/>
                      </a:xfrm>
                      <a:prstGeom prst="rect">
                        <a:avLst/>
                      </a:prstGeom>
                    </p:spPr>
                  </p:pic>
                </p:oleObj>
              </mc:Fallback>
            </mc:AlternateContent>
          </a:graphicData>
        </a:graphic>
      </p:graphicFrame>
      <p:sp>
        <p:nvSpPr>
          <p:cNvPr id="41" name="TextBox 40">
            <a:extLst>
              <a:ext uri="{FF2B5EF4-FFF2-40B4-BE49-F238E27FC236}">
                <a16:creationId xmlns:a16="http://schemas.microsoft.com/office/drawing/2014/main" id="{FE3D122E-44C6-5C1F-9453-B0150FC63099}"/>
              </a:ext>
            </a:extLst>
          </p:cNvPr>
          <p:cNvSpPr txBox="1"/>
          <p:nvPr/>
        </p:nvSpPr>
        <p:spPr>
          <a:xfrm>
            <a:off x="5534352" y="0"/>
            <a:ext cx="3537857" cy="954107"/>
          </a:xfrm>
          <a:prstGeom prst="rect">
            <a:avLst/>
          </a:prstGeom>
          <a:noFill/>
        </p:spPr>
        <p:txBody>
          <a:bodyPr wrap="square">
            <a:spAutoFit/>
          </a:bodyPr>
          <a:lstStyle/>
          <a:p>
            <a:r>
              <a:rPr lang="ru-RU" sz="800" dirty="0"/>
              <a:t>CCCCCNC1C2OC3C(N4C=C(C(O)=O)C(=O)C(C24)CC1F)CCC(N)C3.CC(NC1CC2OC3C(F)C(F)CC4C3N(C=C(C(O)=O)C4=O)C2CC1)=O.CC(OC(NC1CN(C2C3OC4C(N5C=C(C(O)=O)C(=O)C(C35)CC2F)CCC(N)C4)CC1)=O)(C)C.CNC(NC1C=C(OC2C=CC3OC4C(C5NC6C=C(C(F)(F)F)C=CC=6N=5)C4C=3C=2)фC=CN=1)=O.C[C@H](NC1C(F)=C(N2C(=O)OCC2)C=CN=1)C1C(=O)NC2C(CC(Cl)CC2)C1.C[C@H](NC1C=C(F)C=C(N2C(=O)OCC2)N=1)C1C(=O)NC2C(CC(Cl)CC2)C1.C[C@H](NC1C=C(N2C(=O)COC2)C=C(F)N=1)C1C(=O)NC2C(CC(Cl)CC2)C1.CC1N=C(NC(C2C(=O)NC3C(CC(Cl)C(F)C3)C2)C)C=CC=1C#N</a:t>
            </a:r>
          </a:p>
        </p:txBody>
      </p:sp>
      <p:graphicFrame>
        <p:nvGraphicFramePr>
          <p:cNvPr id="42" name="Object 41">
            <a:extLst>
              <a:ext uri="{FF2B5EF4-FFF2-40B4-BE49-F238E27FC236}">
                <a16:creationId xmlns:a16="http://schemas.microsoft.com/office/drawing/2014/main" id="{3606B38A-A50E-F059-326D-037E7882B16C}"/>
              </a:ext>
            </a:extLst>
          </p:cNvPr>
          <p:cNvGraphicFramePr>
            <a:graphicFrameLocks noChangeAspect="1"/>
          </p:cNvGraphicFramePr>
          <p:nvPr>
            <p:extLst>
              <p:ext uri="{D42A27DB-BD31-4B8C-83A1-F6EECF244321}">
                <p14:modId xmlns:p14="http://schemas.microsoft.com/office/powerpoint/2010/main" val="2797978203"/>
              </p:ext>
            </p:extLst>
          </p:nvPr>
        </p:nvGraphicFramePr>
        <p:xfrm>
          <a:off x="5525494" y="976984"/>
          <a:ext cx="1832703" cy="2903906"/>
        </p:xfrm>
        <a:graphic>
          <a:graphicData uri="http://schemas.openxmlformats.org/presentationml/2006/ole">
            <mc:AlternateContent xmlns:mc="http://schemas.openxmlformats.org/markup-compatibility/2006">
              <mc:Choice xmlns:v="urn:schemas-microsoft-com:vml" Requires="v">
                <p:oleObj name="CS ChemDraw Drawing" r:id="rId26" imgW="8040298" imgH="12738735" progId="ChemDraw.Document.6.0">
                  <p:embed/>
                </p:oleObj>
              </mc:Choice>
              <mc:Fallback>
                <p:oleObj name="CS ChemDraw Drawing" r:id="rId26" imgW="8040298" imgH="12738735" progId="ChemDraw.Document.6.0">
                  <p:embed/>
                  <p:pic>
                    <p:nvPicPr>
                      <p:cNvPr id="0" name=""/>
                      <p:cNvPicPr/>
                      <p:nvPr/>
                    </p:nvPicPr>
                    <p:blipFill>
                      <a:blip r:embed="rId27"/>
                      <a:stretch>
                        <a:fillRect/>
                      </a:stretch>
                    </p:blipFill>
                    <p:spPr>
                      <a:xfrm>
                        <a:off x="5525494" y="976984"/>
                        <a:ext cx="1832703" cy="2903906"/>
                      </a:xfrm>
                      <a:prstGeom prst="rect">
                        <a:avLst/>
                      </a:prstGeom>
                    </p:spPr>
                  </p:pic>
                </p:oleObj>
              </mc:Fallback>
            </mc:AlternateContent>
          </a:graphicData>
        </a:graphic>
      </p:graphicFrame>
      <p:sp>
        <p:nvSpPr>
          <p:cNvPr id="44" name="TextBox 43">
            <a:extLst>
              <a:ext uri="{FF2B5EF4-FFF2-40B4-BE49-F238E27FC236}">
                <a16:creationId xmlns:a16="http://schemas.microsoft.com/office/drawing/2014/main" id="{7AB4EC9B-29CF-B523-63B7-654254C0C316}"/>
              </a:ext>
            </a:extLst>
          </p:cNvPr>
          <p:cNvSpPr txBox="1"/>
          <p:nvPr/>
        </p:nvSpPr>
        <p:spPr>
          <a:xfrm>
            <a:off x="7946051" y="2133834"/>
            <a:ext cx="4049486" cy="1692771"/>
          </a:xfrm>
          <a:prstGeom prst="rect">
            <a:avLst/>
          </a:prstGeom>
          <a:noFill/>
        </p:spPr>
        <p:txBody>
          <a:bodyPr wrap="square">
            <a:spAutoFit/>
          </a:bodyPr>
          <a:lstStyle/>
          <a:p>
            <a:r>
              <a:rPr lang="ru-RU" sz="800" dirty="0"/>
              <a:t>CCCCCNC1C2OC3C(N4C=C(C(O)=O)C(=O)C(C24)CC1F)CCC(N)C3.CC(NC1CC2OC3C(F)C(F)CC4C3N(C=C(C(O)=O)C4=O)C2CC1)=O.CC(OC(NC1CN(C2C3OC4C(N5C=C(C(O)=O)C(=O)C(C35)CC2F)CCC(N)C4)CC1)=O)(C)C.CNC(NC1C=C(OC2C=CC3OC4C(C5NC6C=C(C(F)(F)F)C=CC=6N=5)C4C=3C=2)C=CN=1)=O.C[C@H](NC1C(F)=C(N2C(=O)OCC2)C=CN=1)C1C(=O)NC2C(CC(Cl)CC2)C1.C[C@H](NC1C=C(F)C=C(N2C(=O)OCC2)N=1)C1C(=O)NC2C(CC(Cl)CC2)C1.C[C@H](NC1C=C(N2C(=O)COC2)C=C(F)N=1)C1C(=O)NC2C(CC(Cl)CC2)C1.CC1N=C(NC(C2C(=O)NC3C(CC(Cl)C(F)C3)C2)C)C=CC=1C#N.CC(C1ON=C(C(NCC2C=CC(C3C4NC(NC4NCC3)=O)=CC=2C(F)(F)F)=O)N=1)(C)C.CC1C(CNC(C2ON=C(C(C)(C)C)N=2)=O)=CC(F)=C(C2C3NC(NC3NCC2)=O)C=1.CC1(C2N=C(C(NCC3C=CC(C4C5NC(NC5NCC4)=O)=CC=3C(F)(F)F)=O)ON=2)CC1.CC1(C)CC2N3C(=CC=2C1)C(=O)N(C1C=C(C2C4NC(NC4NCC2)=O)C=C(F)C=1)CC3.CC(OC1CN(C(NCC2C=CC(C3C4NC(NC4NCC3)=O)=CC=2C(F)(F)F)=O)C1)(C)C.C1C([N+]([O-])=O)CC2OC3C(N4CCNCC4)C(F)CC4C3N(C=C(C(O)=O)C4=O)C2C1.CC1NNC(NC2C=C(C)N=C(N3CCC(OC)(C(N[C@H](C4N=CC(N5N=CC(F)=C5)=NC=4)C)=O)CC3)N=2)C1</a:t>
            </a:r>
          </a:p>
        </p:txBody>
      </p:sp>
      <p:graphicFrame>
        <p:nvGraphicFramePr>
          <p:cNvPr id="45" name="Object 44">
            <a:extLst>
              <a:ext uri="{FF2B5EF4-FFF2-40B4-BE49-F238E27FC236}">
                <a16:creationId xmlns:a16="http://schemas.microsoft.com/office/drawing/2014/main" id="{7F6D277A-5D44-BDFB-A158-1001477EAE30}"/>
              </a:ext>
            </a:extLst>
          </p:cNvPr>
          <p:cNvGraphicFramePr>
            <a:graphicFrameLocks noChangeAspect="1"/>
          </p:cNvGraphicFramePr>
          <p:nvPr>
            <p:extLst>
              <p:ext uri="{D42A27DB-BD31-4B8C-83A1-F6EECF244321}">
                <p14:modId xmlns:p14="http://schemas.microsoft.com/office/powerpoint/2010/main" val="3657322808"/>
              </p:ext>
            </p:extLst>
          </p:nvPr>
        </p:nvGraphicFramePr>
        <p:xfrm>
          <a:off x="7972566" y="4001822"/>
          <a:ext cx="2292661" cy="2392921"/>
        </p:xfrm>
        <a:graphic>
          <a:graphicData uri="http://schemas.openxmlformats.org/presentationml/2006/ole">
            <mc:AlternateContent xmlns:mc="http://schemas.openxmlformats.org/markup-compatibility/2006">
              <mc:Choice xmlns:v="urn:schemas-microsoft-com:vml" Requires="v">
                <p:oleObj name="CS ChemDraw Drawing" r:id="rId28" imgW="15235005" imgH="15901069" progId="ChemDraw.Document.6.0">
                  <p:embed/>
                </p:oleObj>
              </mc:Choice>
              <mc:Fallback>
                <p:oleObj name="CS ChemDraw Drawing" r:id="rId28" imgW="15235005" imgH="15901069" progId="ChemDraw.Document.6.0">
                  <p:embed/>
                  <p:pic>
                    <p:nvPicPr>
                      <p:cNvPr id="0" name=""/>
                      <p:cNvPicPr/>
                      <p:nvPr/>
                    </p:nvPicPr>
                    <p:blipFill>
                      <a:blip r:embed="rId29"/>
                      <a:stretch>
                        <a:fillRect/>
                      </a:stretch>
                    </p:blipFill>
                    <p:spPr>
                      <a:xfrm>
                        <a:off x="7972566" y="4001822"/>
                        <a:ext cx="2292661" cy="2392921"/>
                      </a:xfrm>
                      <a:prstGeom prst="rect">
                        <a:avLst/>
                      </a:prstGeom>
                    </p:spPr>
                  </p:pic>
                </p:oleObj>
              </mc:Fallback>
            </mc:AlternateContent>
          </a:graphicData>
        </a:graphic>
      </p:graphicFrame>
    </p:spTree>
    <p:extLst>
      <p:ext uri="{BB962C8B-B14F-4D97-AF65-F5344CB8AC3E}">
        <p14:creationId xmlns:p14="http://schemas.microsoft.com/office/powerpoint/2010/main" val="2177897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576B836-BFFF-1D95-F7F3-11DF795923D1}"/>
              </a:ext>
            </a:extLst>
          </p:cNvPr>
          <p:cNvGraphicFramePr>
            <a:graphicFrameLocks noChangeAspect="1"/>
          </p:cNvGraphicFramePr>
          <p:nvPr>
            <p:extLst>
              <p:ext uri="{D42A27DB-BD31-4B8C-83A1-F6EECF244321}">
                <p14:modId xmlns:p14="http://schemas.microsoft.com/office/powerpoint/2010/main" val="1808548912"/>
              </p:ext>
            </p:extLst>
          </p:nvPr>
        </p:nvGraphicFramePr>
        <p:xfrm>
          <a:off x="2032000" y="2640013"/>
          <a:ext cx="8128000" cy="1576387"/>
        </p:xfrm>
        <a:graphic>
          <a:graphicData uri="http://schemas.openxmlformats.org/presentationml/2006/ole">
            <mc:AlternateContent xmlns:mc="http://schemas.openxmlformats.org/markup-compatibility/2006">
              <mc:Choice xmlns:v="urn:schemas-microsoft-com:vml" Requires="v">
                <p:oleObj name="CS ChemDraw Drawing" r:id="rId2" imgW="23306191" imgH="4519544" progId="ChemDraw.Document.6.0">
                  <p:embed/>
                </p:oleObj>
              </mc:Choice>
              <mc:Fallback>
                <p:oleObj name="CS ChemDraw Drawing" r:id="rId2" imgW="23306191" imgH="4519544" progId="ChemDraw.Document.6.0">
                  <p:embed/>
                  <p:pic>
                    <p:nvPicPr>
                      <p:cNvPr id="0" name=""/>
                      <p:cNvPicPr/>
                      <p:nvPr/>
                    </p:nvPicPr>
                    <p:blipFill>
                      <a:blip r:embed="rId3"/>
                      <a:stretch>
                        <a:fillRect/>
                      </a:stretch>
                    </p:blipFill>
                    <p:spPr>
                      <a:xfrm>
                        <a:off x="2032000" y="2640013"/>
                        <a:ext cx="8128000" cy="1576387"/>
                      </a:xfrm>
                      <a:prstGeom prst="rect">
                        <a:avLst/>
                      </a:prstGeom>
                    </p:spPr>
                  </p:pic>
                </p:oleObj>
              </mc:Fallback>
            </mc:AlternateContent>
          </a:graphicData>
        </a:graphic>
      </p:graphicFrame>
    </p:spTree>
    <p:extLst>
      <p:ext uri="{BB962C8B-B14F-4D97-AF65-F5344CB8AC3E}">
        <p14:creationId xmlns:p14="http://schemas.microsoft.com/office/powerpoint/2010/main" val="1723361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263E6ED-DD98-2C84-E695-33025DB790EA}"/>
              </a:ext>
            </a:extLst>
          </p:cNvPr>
          <p:cNvSpPr txBox="1"/>
          <p:nvPr/>
        </p:nvSpPr>
        <p:spPr>
          <a:xfrm>
            <a:off x="1197428" y="496278"/>
            <a:ext cx="6096000" cy="338554"/>
          </a:xfrm>
          <a:prstGeom prst="rect">
            <a:avLst/>
          </a:prstGeom>
          <a:noFill/>
        </p:spPr>
        <p:txBody>
          <a:bodyPr wrap="square">
            <a:spAutoFit/>
          </a:bodyPr>
          <a:lstStyle/>
          <a:p>
            <a:r>
              <a:rPr lang="ru-RU" sz="800" dirty="0"/>
              <a:t>C1=CC=CC=C1.C2C=CC=C2.C3CCCCC3.C4CCCC4.C5CC5.C6CCC6.C7CCCCCC7.C8CCCCCCC8.I&gt;&gt;O[C@@H]9[C@@H]([C@@H]([C@@H]([C@H](O9)CO)O)O)O</a:t>
            </a:r>
          </a:p>
        </p:txBody>
      </p:sp>
      <p:graphicFrame>
        <p:nvGraphicFramePr>
          <p:cNvPr id="10" name="Object 9">
            <a:extLst>
              <a:ext uri="{FF2B5EF4-FFF2-40B4-BE49-F238E27FC236}">
                <a16:creationId xmlns:a16="http://schemas.microsoft.com/office/drawing/2014/main" id="{A395BB98-483C-083D-6F47-6C8584FAEB3B}"/>
              </a:ext>
            </a:extLst>
          </p:cNvPr>
          <p:cNvGraphicFramePr>
            <a:graphicFrameLocks noChangeAspect="1"/>
          </p:cNvGraphicFramePr>
          <p:nvPr>
            <p:extLst>
              <p:ext uri="{D42A27DB-BD31-4B8C-83A1-F6EECF244321}">
                <p14:modId xmlns:p14="http://schemas.microsoft.com/office/powerpoint/2010/main" val="2339480407"/>
              </p:ext>
            </p:extLst>
          </p:nvPr>
        </p:nvGraphicFramePr>
        <p:xfrm>
          <a:off x="921657" y="1138464"/>
          <a:ext cx="8128000" cy="1355725"/>
        </p:xfrm>
        <a:graphic>
          <a:graphicData uri="http://schemas.openxmlformats.org/presentationml/2006/ole">
            <mc:AlternateContent xmlns:mc="http://schemas.openxmlformats.org/markup-compatibility/2006">
              <mc:Choice xmlns:v="urn:schemas-microsoft-com:vml" Requires="v">
                <p:oleObj name="CS ChemDraw Drawing" r:id="rId2" imgW="15617585" imgH="2605734" progId="ChemDraw.Document.6.0">
                  <p:embed/>
                </p:oleObj>
              </mc:Choice>
              <mc:Fallback>
                <p:oleObj name="CS ChemDraw Drawing" r:id="rId2" imgW="15617585" imgH="2605734" progId="ChemDraw.Document.6.0">
                  <p:embed/>
                  <p:pic>
                    <p:nvPicPr>
                      <p:cNvPr id="0" name=""/>
                      <p:cNvPicPr/>
                      <p:nvPr/>
                    </p:nvPicPr>
                    <p:blipFill>
                      <a:blip r:embed="rId3"/>
                      <a:stretch>
                        <a:fillRect/>
                      </a:stretch>
                    </p:blipFill>
                    <p:spPr>
                      <a:xfrm>
                        <a:off x="921657" y="1138464"/>
                        <a:ext cx="8128000" cy="135572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968AB01C-1F66-ADB8-0653-4926EC0B771C}"/>
              </a:ext>
            </a:extLst>
          </p:cNvPr>
          <p:cNvGraphicFramePr>
            <a:graphicFrameLocks noChangeAspect="1"/>
          </p:cNvGraphicFramePr>
          <p:nvPr>
            <p:extLst>
              <p:ext uri="{D42A27DB-BD31-4B8C-83A1-F6EECF244321}">
                <p14:modId xmlns:p14="http://schemas.microsoft.com/office/powerpoint/2010/main" val="2935264776"/>
              </p:ext>
            </p:extLst>
          </p:nvPr>
        </p:nvGraphicFramePr>
        <p:xfrm>
          <a:off x="3113088" y="3832225"/>
          <a:ext cx="3609975" cy="604838"/>
        </p:xfrm>
        <a:graphic>
          <a:graphicData uri="http://schemas.openxmlformats.org/presentationml/2006/ole">
            <mc:AlternateContent xmlns:mc="http://schemas.openxmlformats.org/markup-compatibility/2006">
              <mc:Choice xmlns:v="urn:schemas-microsoft-com:vml" Requires="v">
                <p:oleObj name="Packager Shell Object" showAsIcon="1" r:id="rId4" imgW="3610440" imgH="604800" progId="Package">
                  <p:embed/>
                </p:oleObj>
              </mc:Choice>
              <mc:Fallback>
                <p:oleObj name="Packager Shell Object" showAsIcon="1" r:id="rId4" imgW="3610440" imgH="604800" progId="Package">
                  <p:embed/>
                  <p:pic>
                    <p:nvPicPr>
                      <p:cNvPr id="0" name=""/>
                      <p:cNvPicPr/>
                      <p:nvPr/>
                    </p:nvPicPr>
                    <p:blipFill>
                      <a:blip r:embed="rId5"/>
                      <a:stretch>
                        <a:fillRect/>
                      </a:stretch>
                    </p:blipFill>
                    <p:spPr>
                      <a:xfrm>
                        <a:off x="3113088" y="3832225"/>
                        <a:ext cx="3609975" cy="604838"/>
                      </a:xfrm>
                      <a:prstGeom prst="rect">
                        <a:avLst/>
                      </a:prstGeom>
                    </p:spPr>
                  </p:pic>
                </p:oleObj>
              </mc:Fallback>
            </mc:AlternateContent>
          </a:graphicData>
        </a:graphic>
      </p:graphicFrame>
    </p:spTree>
    <p:extLst>
      <p:ext uri="{BB962C8B-B14F-4D97-AF65-F5344CB8AC3E}">
        <p14:creationId xmlns:p14="http://schemas.microsoft.com/office/powerpoint/2010/main" val="30035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3931" y="0"/>
            <a:ext cx="9144000" cy="6858000"/>
          </a:xfrm>
          <a:prstGeom prst="rect">
            <a:avLst/>
          </a:prstGeom>
        </p:spPr>
      </p:pic>
      <p:sp>
        <p:nvSpPr>
          <p:cNvPr id="2" name="Title 1"/>
          <p:cNvSpPr>
            <a:spLocks noGrp="1"/>
          </p:cNvSpPr>
          <p:nvPr>
            <p:ph type="title"/>
          </p:nvPr>
        </p:nvSpPr>
        <p:spPr/>
        <p:txBody>
          <a:bodyPr/>
          <a:lstStyle/>
          <a:p>
            <a:r>
              <a:rPr lang="en-US" dirty="0"/>
              <a:t>Pharmaceutical Industries </a:t>
            </a:r>
          </a:p>
        </p:txBody>
      </p:sp>
      <p:sp>
        <p:nvSpPr>
          <p:cNvPr id="3" name="Content Placeholder 2"/>
          <p:cNvSpPr>
            <a:spLocks noGrp="1"/>
          </p:cNvSpPr>
          <p:nvPr>
            <p:ph idx="1"/>
          </p:nvPr>
        </p:nvSpPr>
        <p:spPr/>
        <p:txBody>
          <a:bodyPr/>
          <a:lstStyle/>
          <a:p>
            <a:r>
              <a:rPr lang="en-US" dirty="0"/>
              <a:t>Innovative pharma</a:t>
            </a:r>
            <a:endParaRPr lang="ru-RU" dirty="0"/>
          </a:p>
          <a:p>
            <a:r>
              <a:rPr lang="en-US" dirty="0"/>
              <a:t>Generic pharma</a:t>
            </a:r>
            <a:endParaRPr lang="ru-RU" dirty="0"/>
          </a:p>
          <a:p>
            <a:r>
              <a:rPr lang="en-US" dirty="0"/>
              <a:t>Biotech</a:t>
            </a:r>
          </a:p>
          <a:p>
            <a:r>
              <a:rPr lang="en-US" dirty="0"/>
              <a:t>Contract Research and manufacturing</a:t>
            </a:r>
          </a:p>
          <a:p>
            <a:endParaRPr lang="en-US" dirty="0"/>
          </a:p>
        </p:txBody>
      </p:sp>
    </p:spTree>
    <p:extLst>
      <p:ext uri="{BB962C8B-B14F-4D97-AF65-F5344CB8AC3E}">
        <p14:creationId xmlns:p14="http://schemas.microsoft.com/office/powerpoint/2010/main" val="329443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96A0687B-B1ED-8B6A-1284-8F4FC69A77ED}"/>
              </a:ext>
            </a:extLst>
          </p:cNvPr>
          <p:cNvGraphicFramePr>
            <a:graphicFrameLocks noChangeAspect="1"/>
          </p:cNvGraphicFramePr>
          <p:nvPr>
            <p:extLst>
              <p:ext uri="{D42A27DB-BD31-4B8C-83A1-F6EECF244321}">
                <p14:modId xmlns:p14="http://schemas.microsoft.com/office/powerpoint/2010/main" val="3038800418"/>
              </p:ext>
            </p:extLst>
          </p:nvPr>
        </p:nvGraphicFramePr>
        <p:xfrm>
          <a:off x="4951413" y="3013075"/>
          <a:ext cx="2287587" cy="828675"/>
        </p:xfrm>
        <a:graphic>
          <a:graphicData uri="http://schemas.openxmlformats.org/presentationml/2006/ole">
            <mc:AlternateContent xmlns:mc="http://schemas.openxmlformats.org/markup-compatibility/2006">
              <mc:Choice xmlns:v="urn:schemas-microsoft-com:vml" Requires="v">
                <p:oleObj name="CS ChemDraw Drawing" r:id="rId2" imgW="2287223" imgH="828777" progId="ChemDraw.Document.6.0">
                  <p:embed/>
                </p:oleObj>
              </mc:Choice>
              <mc:Fallback>
                <p:oleObj name="CS ChemDraw Drawing" r:id="rId2" imgW="2287223" imgH="828777" progId="ChemDraw.Document.6.0">
                  <p:embed/>
                  <p:pic>
                    <p:nvPicPr>
                      <p:cNvPr id="0" name=""/>
                      <p:cNvPicPr/>
                      <p:nvPr/>
                    </p:nvPicPr>
                    <p:blipFill>
                      <a:blip r:embed="rId3"/>
                      <a:stretch>
                        <a:fillRect/>
                      </a:stretch>
                    </p:blipFill>
                    <p:spPr>
                      <a:xfrm>
                        <a:off x="4951413" y="3013075"/>
                        <a:ext cx="2287587" cy="82867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BF710C7-0513-358E-678D-E55B9355A962}"/>
              </a:ext>
            </a:extLst>
          </p:cNvPr>
          <p:cNvSpPr txBox="1"/>
          <p:nvPr/>
        </p:nvSpPr>
        <p:spPr>
          <a:xfrm>
            <a:off x="5421086" y="2253343"/>
            <a:ext cx="3401316" cy="369332"/>
          </a:xfrm>
          <a:prstGeom prst="rect">
            <a:avLst/>
          </a:prstGeom>
          <a:noFill/>
        </p:spPr>
        <p:txBody>
          <a:bodyPr wrap="none" rtlCol="0">
            <a:spAutoFit/>
          </a:bodyPr>
          <a:lstStyle/>
          <a:p>
            <a:r>
              <a:rPr lang="en-US" dirty="0"/>
              <a:t>Two small molecules in one object</a:t>
            </a:r>
            <a:endParaRPr lang="ru-RU" dirty="0"/>
          </a:p>
        </p:txBody>
      </p:sp>
    </p:spTree>
    <p:extLst>
      <p:ext uri="{BB962C8B-B14F-4D97-AF65-F5344CB8AC3E}">
        <p14:creationId xmlns:p14="http://schemas.microsoft.com/office/powerpoint/2010/main" val="1597069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solidFill>
                  <a:schemeClr val="bg1"/>
                </a:solidFill>
              </a:rPr>
              <a:t>Regulation</a:t>
            </a:r>
          </a:p>
        </p:txBody>
      </p:sp>
      <p:sp>
        <p:nvSpPr>
          <p:cNvPr id="3" name="Content Placeholder 2"/>
          <p:cNvSpPr>
            <a:spLocks noGrp="1"/>
          </p:cNvSpPr>
          <p:nvPr>
            <p:ph idx="1"/>
          </p:nvPr>
        </p:nvSpPr>
        <p:spPr/>
        <p:txBody>
          <a:bodyPr/>
          <a:lstStyle/>
          <a:p>
            <a:r>
              <a:rPr lang="en-US" dirty="0">
                <a:solidFill>
                  <a:schemeClr val="bg1"/>
                </a:solidFill>
              </a:rPr>
              <a:t>Government regulations controls the every stage of the development process</a:t>
            </a:r>
          </a:p>
          <a:p>
            <a:pPr lvl="1"/>
            <a:r>
              <a:rPr lang="en-US" dirty="0">
                <a:solidFill>
                  <a:schemeClr val="bg1"/>
                </a:solidFill>
              </a:rPr>
              <a:t>Research</a:t>
            </a:r>
          </a:p>
          <a:p>
            <a:pPr lvl="1"/>
            <a:r>
              <a:rPr lang="en-US" dirty="0">
                <a:solidFill>
                  <a:schemeClr val="bg1"/>
                </a:solidFill>
              </a:rPr>
              <a:t>Pre-clinical Development</a:t>
            </a:r>
          </a:p>
          <a:p>
            <a:pPr lvl="1"/>
            <a:r>
              <a:rPr lang="en-US" dirty="0">
                <a:solidFill>
                  <a:schemeClr val="bg1"/>
                </a:solidFill>
              </a:rPr>
              <a:t>Clinical Development</a:t>
            </a:r>
          </a:p>
          <a:p>
            <a:pPr lvl="1"/>
            <a:r>
              <a:rPr lang="en-US" dirty="0">
                <a:solidFill>
                  <a:schemeClr val="bg1"/>
                </a:solidFill>
              </a:rPr>
              <a:t>Manufacturing</a:t>
            </a:r>
            <a:endParaRPr lang="ru-RU" dirty="0">
              <a:solidFill>
                <a:schemeClr val="bg1"/>
              </a:solidFill>
            </a:endParaRPr>
          </a:p>
          <a:p>
            <a:r>
              <a:rPr lang="en-US" dirty="0">
                <a:solidFill>
                  <a:schemeClr val="bg1"/>
                </a:solidFill>
              </a:rPr>
              <a:t>USA: Food and Drug Administration (FDA)</a:t>
            </a:r>
          </a:p>
          <a:p>
            <a:r>
              <a:rPr lang="en-US" dirty="0">
                <a:solidFill>
                  <a:schemeClr val="bg1"/>
                </a:solidFill>
              </a:rPr>
              <a:t>UK: Medicines and Healthcare products Regulatory Agency (MHRA)</a:t>
            </a:r>
          </a:p>
          <a:p>
            <a:r>
              <a:rPr lang="en-US" dirty="0">
                <a:solidFill>
                  <a:schemeClr val="bg1"/>
                </a:solidFill>
              </a:rPr>
              <a:t>EU: European Medicines Agency (EMA) </a:t>
            </a:r>
            <a:endParaRPr lang="ru-RU" dirty="0">
              <a:solidFill>
                <a:schemeClr val="bg1"/>
              </a:solidFill>
            </a:endParaRPr>
          </a:p>
          <a:p>
            <a:endParaRPr lang="ru-RU" dirty="0">
              <a:solidFill>
                <a:schemeClr val="bg1"/>
              </a:solidFill>
            </a:endParaRPr>
          </a:p>
        </p:txBody>
      </p:sp>
    </p:spTree>
    <p:extLst>
      <p:ext uri="{BB962C8B-B14F-4D97-AF65-F5344CB8AC3E}">
        <p14:creationId xmlns:p14="http://schemas.microsoft.com/office/powerpoint/2010/main" val="3524235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9EF923C9-5173-0159-9C44-A7706A887A80}"/>
              </a:ext>
            </a:extLst>
          </p:cNvPr>
          <p:cNvGraphicFramePr>
            <a:graphicFrameLocks noChangeAspect="1"/>
          </p:cNvGraphicFramePr>
          <p:nvPr>
            <p:extLst>
              <p:ext uri="{D42A27DB-BD31-4B8C-83A1-F6EECF244321}">
                <p14:modId xmlns:p14="http://schemas.microsoft.com/office/powerpoint/2010/main" val="3939537942"/>
              </p:ext>
            </p:extLst>
          </p:nvPr>
        </p:nvGraphicFramePr>
        <p:xfrm>
          <a:off x="2032000" y="2535238"/>
          <a:ext cx="8128000" cy="1784350"/>
        </p:xfrm>
        <a:graphic>
          <a:graphicData uri="http://schemas.openxmlformats.org/presentationml/2006/ole">
            <mc:AlternateContent xmlns:mc="http://schemas.openxmlformats.org/markup-compatibility/2006">
              <mc:Choice xmlns:v="urn:schemas-microsoft-com:vml" Requires="v">
                <p:oleObj name="CS ChemDraw Drawing" r:id="rId2" imgW="31811640" imgH="6985669" progId="ChemDraw.Document.6.0">
                  <p:embed/>
                </p:oleObj>
              </mc:Choice>
              <mc:Fallback>
                <p:oleObj name="CS ChemDraw Drawing" r:id="rId2" imgW="31811640" imgH="6985669" progId="ChemDraw.Document.6.0">
                  <p:embed/>
                  <p:pic>
                    <p:nvPicPr>
                      <p:cNvPr id="0" name=""/>
                      <p:cNvPicPr/>
                      <p:nvPr/>
                    </p:nvPicPr>
                    <p:blipFill>
                      <a:blip r:embed="rId3"/>
                      <a:stretch>
                        <a:fillRect/>
                      </a:stretch>
                    </p:blipFill>
                    <p:spPr>
                      <a:xfrm>
                        <a:off x="2032000" y="2535238"/>
                        <a:ext cx="8128000" cy="178435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31626929-33AF-64F1-5569-5346CF3CAF29}"/>
              </a:ext>
            </a:extLst>
          </p:cNvPr>
          <p:cNvSpPr txBox="1"/>
          <p:nvPr/>
        </p:nvSpPr>
        <p:spPr>
          <a:xfrm>
            <a:off x="3363686" y="1698171"/>
            <a:ext cx="3194529" cy="369332"/>
          </a:xfrm>
          <a:prstGeom prst="rect">
            <a:avLst/>
          </a:prstGeom>
          <a:noFill/>
        </p:spPr>
        <p:txBody>
          <a:bodyPr wrap="none" rtlCol="0">
            <a:spAutoFit/>
          </a:bodyPr>
          <a:lstStyle/>
          <a:p>
            <a:r>
              <a:rPr lang="en-US" dirty="0"/>
              <a:t>Two big molecules in one object</a:t>
            </a:r>
            <a:endParaRPr lang="ru-RU" dirty="0"/>
          </a:p>
        </p:txBody>
      </p:sp>
    </p:spTree>
    <p:extLst>
      <p:ext uri="{BB962C8B-B14F-4D97-AF65-F5344CB8AC3E}">
        <p14:creationId xmlns:p14="http://schemas.microsoft.com/office/powerpoint/2010/main" val="4117580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6990522" y="0"/>
            <a:ext cx="5201478" cy="6858000"/>
          </a:xfrm>
          <a:prstGeom prst="rect">
            <a:avLst/>
          </a:prstGeom>
        </p:spPr>
      </p:pic>
      <p:sp>
        <p:nvSpPr>
          <p:cNvPr id="2" name="Title 1"/>
          <p:cNvSpPr>
            <a:spLocks noGrp="1"/>
          </p:cNvSpPr>
          <p:nvPr>
            <p:ph type="title"/>
          </p:nvPr>
        </p:nvSpPr>
        <p:spPr/>
        <p:txBody>
          <a:bodyPr/>
          <a:lstStyle/>
          <a:p>
            <a:r>
              <a:rPr lang="en-US" dirty="0"/>
              <a:t>Regulatory documents</a:t>
            </a:r>
          </a:p>
        </p:txBody>
      </p:sp>
      <p:sp>
        <p:nvSpPr>
          <p:cNvPr id="3" name="Content Placeholder 2"/>
          <p:cNvSpPr>
            <a:spLocks noGrp="1"/>
          </p:cNvSpPr>
          <p:nvPr>
            <p:ph idx="1"/>
          </p:nvPr>
        </p:nvSpPr>
        <p:spPr/>
        <p:txBody>
          <a:bodyPr/>
          <a:lstStyle/>
          <a:p>
            <a:r>
              <a:rPr lang="en-US" dirty="0"/>
              <a:t>US GMP 211.63 (1978)</a:t>
            </a:r>
          </a:p>
          <a:p>
            <a:pPr lvl="1"/>
            <a:r>
              <a:rPr lang="en-US" dirty="0"/>
              <a:t>21 CFR 11 Electronic Records &amp; Electronic signatures (</a:t>
            </a:r>
            <a:r>
              <a:rPr lang="en-US" dirty="0">
                <a:solidFill>
                  <a:schemeClr val="bg1"/>
                </a:solidFill>
              </a:rPr>
              <a:t>1997)</a:t>
            </a:r>
          </a:p>
          <a:p>
            <a:pPr lvl="2"/>
            <a:r>
              <a:rPr lang="en-US" dirty="0"/>
              <a:t>FDA Guidance on Part 11 Scope and Application (2003)</a:t>
            </a:r>
          </a:p>
          <a:p>
            <a:pPr lvl="1"/>
            <a:r>
              <a:rPr lang="en-US" dirty="0"/>
              <a:t>FDA Guidance on General Principles of S/W Validation (</a:t>
            </a:r>
            <a:r>
              <a:rPr lang="en-US" dirty="0">
                <a:solidFill>
                  <a:schemeClr val="bg1"/>
                </a:solidFill>
              </a:rPr>
              <a:t>2003)</a:t>
            </a:r>
          </a:p>
          <a:p>
            <a:pPr lvl="1"/>
            <a:endParaRPr lang="en-US" dirty="0"/>
          </a:p>
          <a:p>
            <a:r>
              <a:rPr lang="en-US" dirty="0"/>
              <a:t>EU GMP 3.4 Equipment (2003)</a:t>
            </a:r>
          </a:p>
          <a:p>
            <a:pPr lvl="1"/>
            <a:r>
              <a:rPr lang="en-US" dirty="0"/>
              <a:t>EU GMP Annex 11 Computerized Systems (2011)</a:t>
            </a:r>
          </a:p>
          <a:p>
            <a:pPr lvl="2"/>
            <a:r>
              <a:rPr lang="en-US" dirty="0"/>
              <a:t>EU GMP Chapter 4 Documentation</a:t>
            </a:r>
          </a:p>
        </p:txBody>
      </p:sp>
    </p:spTree>
    <p:extLst>
      <p:ext uri="{BB962C8B-B14F-4D97-AF65-F5344CB8AC3E}">
        <p14:creationId xmlns:p14="http://schemas.microsoft.com/office/powerpoint/2010/main" val="2198089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1CFB29C4-7108-BDBC-DEC6-D7724BA69434}"/>
              </a:ext>
            </a:extLst>
          </p:cNvPr>
          <p:cNvGraphicFramePr>
            <a:graphicFrameLocks noChangeAspect="1"/>
          </p:cNvGraphicFramePr>
          <p:nvPr>
            <p:extLst>
              <p:ext uri="{D42A27DB-BD31-4B8C-83A1-F6EECF244321}">
                <p14:modId xmlns:p14="http://schemas.microsoft.com/office/powerpoint/2010/main" val="3662315537"/>
              </p:ext>
            </p:extLst>
          </p:nvPr>
        </p:nvGraphicFramePr>
        <p:xfrm>
          <a:off x="674687" y="692263"/>
          <a:ext cx="4224627" cy="1270680"/>
        </p:xfrm>
        <a:graphic>
          <a:graphicData uri="http://schemas.openxmlformats.org/presentationml/2006/ole">
            <mc:AlternateContent xmlns:mc="http://schemas.openxmlformats.org/markup-compatibility/2006">
              <mc:Choice xmlns:v="urn:schemas-microsoft-com:vml" Requires="v">
                <p:oleObj name="CS ChemDraw Drawing" r:id="rId2" imgW="9168160" imgH="2758202" progId="ChemDraw.Document.6.0">
                  <p:embed/>
                </p:oleObj>
              </mc:Choice>
              <mc:Fallback>
                <p:oleObj name="CS ChemDraw Drawing" r:id="rId2" imgW="9168160" imgH="2758202" progId="ChemDraw.Document.6.0">
                  <p:embed/>
                  <p:pic>
                    <p:nvPicPr>
                      <p:cNvPr id="0" name=""/>
                      <p:cNvPicPr/>
                      <p:nvPr/>
                    </p:nvPicPr>
                    <p:blipFill>
                      <a:blip r:embed="rId3"/>
                      <a:stretch>
                        <a:fillRect/>
                      </a:stretch>
                    </p:blipFill>
                    <p:spPr>
                      <a:xfrm>
                        <a:off x="674687" y="692263"/>
                        <a:ext cx="4224627" cy="127068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0DE7CF1-2F80-97FC-4388-4C50F7D1635C}"/>
              </a:ext>
            </a:extLst>
          </p:cNvPr>
          <p:cNvGraphicFramePr>
            <a:graphicFrameLocks noChangeAspect="1"/>
          </p:cNvGraphicFramePr>
          <p:nvPr>
            <p:extLst>
              <p:ext uri="{D42A27DB-BD31-4B8C-83A1-F6EECF244321}">
                <p14:modId xmlns:p14="http://schemas.microsoft.com/office/powerpoint/2010/main" val="896607333"/>
              </p:ext>
            </p:extLst>
          </p:nvPr>
        </p:nvGraphicFramePr>
        <p:xfrm>
          <a:off x="4637314" y="1600032"/>
          <a:ext cx="4248927" cy="2431369"/>
        </p:xfrm>
        <a:graphic>
          <a:graphicData uri="http://schemas.openxmlformats.org/presentationml/2006/ole">
            <mc:AlternateContent xmlns:mc="http://schemas.openxmlformats.org/markup-compatibility/2006">
              <mc:Choice xmlns:v="urn:schemas-microsoft-com:vml" Requires="v">
                <p:oleObj name="CS ChemDraw Drawing" r:id="rId4" imgW="6780016" imgH="3879669" progId="ChemDraw.Document.6.0">
                  <p:embed/>
                </p:oleObj>
              </mc:Choice>
              <mc:Fallback>
                <p:oleObj name="CS ChemDraw Drawing" r:id="rId4" imgW="6780016" imgH="3879669" progId="ChemDraw.Document.6.0">
                  <p:embed/>
                  <p:pic>
                    <p:nvPicPr>
                      <p:cNvPr id="0" name=""/>
                      <p:cNvPicPr/>
                      <p:nvPr/>
                    </p:nvPicPr>
                    <p:blipFill>
                      <a:blip r:embed="rId5"/>
                      <a:stretch>
                        <a:fillRect/>
                      </a:stretch>
                    </p:blipFill>
                    <p:spPr>
                      <a:xfrm>
                        <a:off x="4637314" y="1600032"/>
                        <a:ext cx="4248927" cy="243136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B4F34D6-86B6-DD2B-BD25-2F2096D59CE5}"/>
              </a:ext>
            </a:extLst>
          </p:cNvPr>
          <p:cNvGraphicFramePr>
            <a:graphicFrameLocks noChangeAspect="1"/>
          </p:cNvGraphicFramePr>
          <p:nvPr>
            <p:extLst>
              <p:ext uri="{D42A27DB-BD31-4B8C-83A1-F6EECF244321}">
                <p14:modId xmlns:p14="http://schemas.microsoft.com/office/powerpoint/2010/main" val="4226512651"/>
              </p:ext>
            </p:extLst>
          </p:nvPr>
        </p:nvGraphicFramePr>
        <p:xfrm>
          <a:off x="1349829" y="3668487"/>
          <a:ext cx="3061834" cy="2869907"/>
        </p:xfrm>
        <a:graphic>
          <a:graphicData uri="http://schemas.openxmlformats.org/presentationml/2006/ole">
            <mc:AlternateContent xmlns:mc="http://schemas.openxmlformats.org/markup-compatibility/2006">
              <mc:Choice xmlns:v="urn:schemas-microsoft-com:vml" Requires="v">
                <p:oleObj name="CS ChemDraw Drawing" r:id="rId6" imgW="4862834" imgH="4558121" progId="ChemDraw.Document.6.0">
                  <p:embed/>
                </p:oleObj>
              </mc:Choice>
              <mc:Fallback>
                <p:oleObj name="CS ChemDraw Drawing" r:id="rId6" imgW="4862834" imgH="4558121" progId="ChemDraw.Document.6.0">
                  <p:embed/>
                  <p:pic>
                    <p:nvPicPr>
                      <p:cNvPr id="0" name=""/>
                      <p:cNvPicPr/>
                      <p:nvPr/>
                    </p:nvPicPr>
                    <p:blipFill>
                      <a:blip r:embed="rId7"/>
                      <a:stretch>
                        <a:fillRect/>
                      </a:stretch>
                    </p:blipFill>
                    <p:spPr>
                      <a:xfrm>
                        <a:off x="1349829" y="3668487"/>
                        <a:ext cx="3061834" cy="2869907"/>
                      </a:xfrm>
                      <a:prstGeom prst="rect">
                        <a:avLst/>
                      </a:prstGeom>
                    </p:spPr>
                  </p:pic>
                </p:oleObj>
              </mc:Fallback>
            </mc:AlternateContent>
          </a:graphicData>
        </a:graphic>
      </p:graphicFrame>
    </p:spTree>
    <p:extLst>
      <p:ext uri="{BB962C8B-B14F-4D97-AF65-F5344CB8AC3E}">
        <p14:creationId xmlns:p14="http://schemas.microsoft.com/office/powerpoint/2010/main" val="633734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21026</TotalTime>
  <Words>11318</Words>
  <Application>Microsoft Office PowerPoint</Application>
  <PresentationFormat>Widescreen</PresentationFormat>
  <Paragraphs>338</Paragraphs>
  <Slides>37</Slides>
  <Notes>14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9" baseType="lpstr">
      <vt:lpstr>Arial</vt:lpstr>
      <vt:lpstr>Arial Black</vt:lpstr>
      <vt:lpstr>Calibri</vt:lpstr>
      <vt:lpstr>Calibri Light</vt:lpstr>
      <vt:lpstr>Courier New</vt:lpstr>
      <vt:lpstr>Oswald Regular</vt:lpstr>
      <vt:lpstr>Symbol</vt:lpstr>
      <vt:lpstr>Times New Roman</vt:lpstr>
      <vt:lpstr>Trebuchet MS</vt:lpstr>
      <vt:lpstr>Office Theme</vt:lpstr>
      <vt:lpstr>CS ChemDraw Drawing</vt:lpstr>
      <vt:lpstr>Package</vt:lpstr>
      <vt:lpstr>Специфика тестировоания в Life Science</vt:lpstr>
      <vt:lpstr>Agenda</vt:lpstr>
      <vt:lpstr>PowerPoint Presentation</vt:lpstr>
      <vt:lpstr>Pharmaceutical Industries </vt:lpstr>
      <vt:lpstr>PowerPoint Presentation</vt:lpstr>
      <vt:lpstr>Regulation</vt:lpstr>
      <vt:lpstr>PowerPoint Presentation</vt:lpstr>
      <vt:lpstr>Regulatory documents</vt:lpstr>
      <vt:lpstr>PowerPoint Presentation</vt:lpstr>
      <vt:lpstr>What is Computerized System</vt:lpstr>
      <vt:lpstr>PowerPoint Presentation</vt:lpstr>
      <vt:lpstr>Intended use of equipment</vt:lpstr>
      <vt:lpstr>PowerPoint Presentation</vt:lpstr>
      <vt:lpstr>Computerized System Validation (CSV)</vt:lpstr>
      <vt:lpstr>PowerPoint Presentation</vt:lpstr>
      <vt:lpstr>CSV – is Good S/W Engineering Practice</vt:lpstr>
      <vt:lpstr>PowerPoint Presentation</vt:lpstr>
      <vt:lpstr>Mandatory Obligations</vt:lpstr>
      <vt:lpstr>PowerPoint Presentation</vt:lpstr>
      <vt:lpstr>Key differences all together</vt:lpstr>
      <vt:lpstr>PowerPoint Presentation</vt:lpstr>
      <vt:lpstr>PowerPoint Presentation</vt:lpstr>
      <vt:lpstr>PowerPoint Presentation</vt:lpstr>
      <vt:lpstr>PowerPoint Presentation</vt:lpstr>
      <vt:lpstr>PowerPoint Presentation</vt:lpstr>
      <vt:lpstr>HTS DATA MANAGEMENT SYSTEM</vt:lpstr>
      <vt:lpstr>PowerPoint Presentation</vt:lpstr>
      <vt:lpstr>Multi-Parametric Data Analysis Application</vt:lpstr>
      <vt:lpstr>PowerPoint Presentation</vt:lpstr>
      <vt:lpstr>PowerPoint Presentation</vt:lpstr>
      <vt:lpstr>PowerPoint Presentation</vt:lpstr>
      <vt:lpstr>CHEMUL - Automated Chemical Data Excerption Tool</vt:lpstr>
      <vt:lpstr>PowerPoint Presentation</vt:lpstr>
      <vt:lpstr>AUGMENTED REALITY  IN MOLECULAR MODELING</vt:lpstr>
      <vt:lpstr>PowerPoint Presentation</vt:lpstr>
      <vt:lpstr>PowerPoint Presentation</vt:lpstr>
      <vt:lpstr>PowerPoint Presentation</vt:lpstr>
    </vt:vector>
  </TitlesOfParts>
  <Company>EPAM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in Life Science Domain</dc:title>
  <dc:creator>Alexey Girin</dc:creator>
  <cp:lastModifiedBy>Alexey Girin</cp:lastModifiedBy>
  <cp:revision>56</cp:revision>
  <dcterms:created xsi:type="dcterms:W3CDTF">2018-06-20T10:52:32Z</dcterms:created>
  <dcterms:modified xsi:type="dcterms:W3CDTF">2024-02-09T15:46:41Z</dcterms:modified>
</cp:coreProperties>
</file>